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Default Extension="emf" ContentType="image/x-emf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2" r:id="rId2"/>
    <p:sldMasterId id="2147483714" r:id="rId3"/>
    <p:sldMasterId id="2147483725" r:id="rId4"/>
  </p:sldMasterIdLst>
  <p:notesMasterIdLst>
    <p:notesMasterId r:id="rId12"/>
  </p:notesMasterIdLst>
  <p:handoutMasterIdLst>
    <p:handoutMasterId r:id="rId13"/>
  </p:handoutMasterIdLst>
  <p:sldIdLst>
    <p:sldId id="406" r:id="rId5"/>
    <p:sldId id="515" r:id="rId6"/>
    <p:sldId id="516" r:id="rId7"/>
    <p:sldId id="518" r:id="rId8"/>
    <p:sldId id="519" r:id="rId9"/>
    <p:sldId id="520" r:id="rId10"/>
    <p:sldId id="488" r:id="rId11"/>
  </p:sldIdLst>
  <p:sldSz cx="13681075" cy="7705725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6747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349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024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6991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3738" algn="l" defTabSz="913495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0489" algn="l" defTabSz="913495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197235" algn="l" defTabSz="913495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3983" algn="l" defTabSz="913495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427">
          <p15:clr>
            <a:srgbClr val="A4A3A4"/>
          </p15:clr>
        </p15:guide>
        <p15:guide id="2" pos="4309">
          <p15:clr>
            <a:srgbClr val="A4A3A4"/>
          </p15:clr>
        </p15:guide>
        <p15:guide id="3" pos="431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04E39"/>
    <a:srgbClr val="C00000"/>
    <a:srgbClr val="8E2416"/>
    <a:srgbClr val="F5F1EA"/>
    <a:srgbClr val="FFFFFF"/>
    <a:srgbClr val="D8EFF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2" autoAdjust="0"/>
    <p:restoredTop sz="93600" autoAdjust="0"/>
  </p:normalViewPr>
  <p:slideViewPr>
    <p:cSldViewPr>
      <p:cViewPr varScale="1">
        <p:scale>
          <a:sx n="95" d="100"/>
          <a:sy n="95" d="100"/>
        </p:scale>
        <p:origin x="-708" y="-96"/>
      </p:cViewPr>
      <p:guideLst>
        <p:guide orient="horz" pos="2427"/>
        <p:guide pos="4309"/>
        <p:guide pos="431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2945659" cy="496332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9" y="0"/>
            <a:ext cx="2945659" cy="496332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>
              <a:defRPr sz="1200"/>
            </a:lvl1pPr>
          </a:lstStyle>
          <a:p>
            <a:fld id="{BFCC50D2-EA55-4977-9C38-00CD24994358}" type="datetimeFigureOut">
              <a:rPr lang="ru-RU" smtClean="0"/>
              <a:pPr/>
              <a:t>18.03.2022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5" y="9428586"/>
            <a:ext cx="2945659" cy="496332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9" y="9428586"/>
            <a:ext cx="2945659" cy="496332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r">
              <a:defRPr sz="1200"/>
            </a:lvl1pPr>
          </a:lstStyle>
          <a:p>
            <a:fld id="{AE438C31-BC2C-49ED-AC6C-A7FB1FD854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26021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6400" cy="496809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9" y="2"/>
            <a:ext cx="2946400" cy="496809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>
              <a:defRPr sz="1200"/>
            </a:lvl1pPr>
          </a:lstStyle>
          <a:p>
            <a:fld id="{524164C1-F11D-4271-999A-C00DB3324A94}" type="datetimeFigureOut">
              <a:rPr lang="ru-RU" smtClean="0"/>
              <a:pPr/>
              <a:t>18.03.2022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250" y="744538"/>
            <a:ext cx="66071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4" rIns="91429" bIns="4571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5" y="4715713"/>
            <a:ext cx="5438775" cy="4466511"/>
          </a:xfrm>
          <a:prstGeom prst="rect">
            <a:avLst/>
          </a:prstGeom>
        </p:spPr>
        <p:txBody>
          <a:bodyPr vert="horz" lIns="91429" tIns="45714" rIns="91429" bIns="45714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242"/>
            <a:ext cx="2946400" cy="496809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9" y="9428242"/>
            <a:ext cx="2946400" cy="496809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r">
              <a:defRPr sz="1200"/>
            </a:lvl1pPr>
          </a:lstStyle>
          <a:p>
            <a:fld id="{2B4C7D6A-3C1D-48E8-9990-EACFE27C22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79818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349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6747" algn="l" defTabSz="91349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3495" algn="l" defTabSz="91349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243" algn="l" defTabSz="91349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6991" algn="l" defTabSz="91349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3738" algn="l" defTabSz="91349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0489" algn="l" defTabSz="91349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7235" algn="l" defTabSz="91349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3983" algn="l" defTabSz="91349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5450" y="1241425"/>
            <a:ext cx="594677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aseline="0" dirty="0"/>
          </a:p>
        </p:txBody>
      </p:sp>
    </p:spTree>
    <p:extLst>
      <p:ext uri="{BB962C8B-B14F-4D97-AF65-F5344CB8AC3E}">
        <p14:creationId xmlns:p14="http://schemas.microsoft.com/office/powerpoint/2010/main" xmlns="" val="6079332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5250" y="744538"/>
            <a:ext cx="660717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2FB82C-153F-4E5B-9C4D-5017BDDBB9A0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15752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5450" y="1241425"/>
            <a:ext cx="594677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709304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5450" y="1241425"/>
            <a:ext cx="594677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709304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5450" y="1241425"/>
            <a:ext cx="594677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709304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5450" y="1241425"/>
            <a:ext cx="594677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709304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5450" y="1241425"/>
            <a:ext cx="594677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70930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6081" y="1261102"/>
            <a:ext cx="11628914" cy="2682734"/>
          </a:xfrm>
          <a:prstGeom prst="rect">
            <a:avLst/>
          </a:prstGeom>
        </p:spPr>
        <p:txBody>
          <a:bodyPr lIns="107099" tIns="53550" rIns="107099" bIns="53550" anchor="b"/>
          <a:lstStyle>
            <a:lvl1pPr algn="ctr">
              <a:defRPr sz="77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0136" y="4047292"/>
            <a:ext cx="10260807" cy="1860433"/>
          </a:xfrm>
          <a:prstGeom prst="rect">
            <a:avLst/>
          </a:prstGeom>
        </p:spPr>
        <p:txBody>
          <a:bodyPr lIns="107099" tIns="53550" rIns="107099" bIns="53550"/>
          <a:lstStyle>
            <a:lvl1pPr marL="0" indent="0" algn="ctr">
              <a:buNone/>
              <a:defRPr sz="3000"/>
            </a:lvl1pPr>
            <a:lvl2pPr marL="590281" indent="0" algn="ctr">
              <a:buNone/>
              <a:defRPr sz="2600"/>
            </a:lvl2pPr>
            <a:lvl3pPr marL="1180562" indent="0" algn="ctr">
              <a:buNone/>
              <a:defRPr sz="2300"/>
            </a:lvl3pPr>
            <a:lvl4pPr marL="1770843" indent="0" algn="ctr">
              <a:buNone/>
              <a:defRPr sz="2100"/>
            </a:lvl4pPr>
            <a:lvl5pPr marL="2361125" indent="0" algn="ctr">
              <a:buNone/>
              <a:defRPr sz="2100"/>
            </a:lvl5pPr>
            <a:lvl6pPr marL="2951406" indent="0" algn="ctr">
              <a:buNone/>
              <a:defRPr sz="2100"/>
            </a:lvl6pPr>
            <a:lvl7pPr marL="3541686" indent="0" algn="ctr">
              <a:buNone/>
              <a:defRPr sz="2100"/>
            </a:lvl7pPr>
            <a:lvl8pPr marL="4131966" indent="0" algn="ctr">
              <a:buNone/>
              <a:defRPr sz="2100"/>
            </a:lvl8pPr>
            <a:lvl9pPr marL="4722247" indent="0" algn="ctr">
              <a:buNone/>
              <a:defRPr sz="21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0574" y="7142069"/>
            <a:ext cx="3078242" cy="410259"/>
          </a:xfrm>
          <a:prstGeom prst="rect">
            <a:avLst/>
          </a:prstGeom>
        </p:spPr>
        <p:txBody>
          <a:bodyPr lIns="107099" tIns="53550" rIns="107099" bIns="53550"/>
          <a:lstStyle/>
          <a:p>
            <a:fld id="{03C0729D-6DE3-4785-BDC3-95AD7889F248}" type="datetimeFigureOut">
              <a:rPr lang="ru-RU" smtClean="0"/>
              <a:pPr/>
              <a:t>18.03.2022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31859" y="7142069"/>
            <a:ext cx="4617363" cy="410259"/>
          </a:xfrm>
          <a:prstGeom prst="rect">
            <a:avLst/>
          </a:prstGeom>
        </p:spPr>
        <p:txBody>
          <a:bodyPr lIns="107099" tIns="53550" rIns="107099" bIns="53550"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62259" y="7142069"/>
            <a:ext cx="3078242" cy="410259"/>
          </a:xfrm>
          <a:prstGeom prst="rect">
            <a:avLst/>
          </a:prstGeom>
        </p:spPr>
        <p:txBody>
          <a:bodyPr lIns="107099" tIns="53550" rIns="107099" bIns="53550"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638702" y="355966"/>
            <a:ext cx="1636404" cy="375531"/>
          </a:xfrm>
          <a:prstGeom prst="rect">
            <a:avLst/>
          </a:prstGeom>
        </p:spPr>
      </p:pic>
      <p:sp>
        <p:nvSpPr>
          <p:cNvPr id="11" name="Прямоугольник 10"/>
          <p:cNvSpPr/>
          <p:nvPr userDrawn="1"/>
        </p:nvSpPr>
        <p:spPr>
          <a:xfrm>
            <a:off x="1071136" y="365709"/>
            <a:ext cx="708237" cy="120619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099" tIns="53550" rIns="107099" bIns="53550" rtlCol="0" anchor="ctr"/>
          <a:lstStyle/>
          <a:p>
            <a:pPr algn="ctr"/>
            <a:endParaRPr lang="ru-RU" sz="1900"/>
          </a:p>
        </p:txBody>
      </p:sp>
    </p:spTree>
    <p:extLst>
      <p:ext uri="{BB962C8B-B14F-4D97-AF65-F5344CB8AC3E}">
        <p14:creationId xmlns:p14="http://schemas.microsoft.com/office/powerpoint/2010/main" xmlns="" val="4200169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фото навыл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6" y="1678655"/>
            <a:ext cx="9554415" cy="82136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4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1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99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6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94" y="2823437"/>
            <a:ext cx="4435476" cy="3976935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14"/>
          </p:nvPr>
        </p:nvSpPr>
        <p:spPr>
          <a:xfrm>
            <a:off x="7891889" y="2877199"/>
            <a:ext cx="5789192" cy="3923156"/>
          </a:xfrm>
        </p:spPr>
        <p:txBody>
          <a:bodyPr/>
          <a:lstStyle/>
          <a:p>
            <a:r>
              <a:rPr lang="ru-RU"/>
              <a:t>Вставка рисунка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74068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таблице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4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1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99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6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9" name="Таблица 8"/>
          <p:cNvSpPr>
            <a:spLocks noGrp="1"/>
          </p:cNvSpPr>
          <p:nvPr>
            <p:ph type="tbl" sz="quarter" idx="13"/>
          </p:nvPr>
        </p:nvSpPr>
        <p:spPr>
          <a:xfrm>
            <a:off x="2759879" y="1650266"/>
            <a:ext cx="9563908" cy="5149977"/>
          </a:xfrm>
        </p:spPr>
        <p:txBody>
          <a:bodyPr/>
          <a:lstStyle/>
          <a:p>
            <a:r>
              <a:rPr lang="ru-RU"/>
              <a:t>Вставка таблицы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756493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4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1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99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6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87439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одну колонку с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4" y="1678654"/>
            <a:ext cx="9554415" cy="821360"/>
          </a:xfrm>
        </p:spPr>
        <p:txBody>
          <a:bodyPr/>
          <a:lstStyle>
            <a:lvl1pPr>
              <a:defRPr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4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8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20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0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8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7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4" y="2823428"/>
            <a:ext cx="9554438" cy="3976816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2200"/>
            </a:lvl4pPr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35374263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одну колонку без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4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8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20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0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8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7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4" y="1661577"/>
            <a:ext cx="9554438" cy="5138660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21632250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две колонки с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4" y="1678654"/>
            <a:ext cx="9554415" cy="82136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4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8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20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0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8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7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3" y="2823437"/>
            <a:ext cx="4435507" cy="3976813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6" y="2823437"/>
            <a:ext cx="4422398" cy="3976813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28378435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две колонки без заголов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4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8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20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0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8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7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3" y="1602401"/>
            <a:ext cx="4435507" cy="5197841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6" y="1602401"/>
            <a:ext cx="4422398" cy="5197841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33847802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диаграммой сле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4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8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20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0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8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7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6" y="1602401"/>
            <a:ext cx="4422398" cy="5197841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иаграмма 4"/>
          <p:cNvSpPr>
            <a:spLocks noGrp="1"/>
          </p:cNvSpPr>
          <p:nvPr>
            <p:ph type="chart" sz="quarter" idx="15"/>
          </p:nvPr>
        </p:nvSpPr>
        <p:spPr>
          <a:xfrm>
            <a:off x="2759882" y="1602398"/>
            <a:ext cx="4433817" cy="5197843"/>
          </a:xfrm>
        </p:spPr>
        <p:txBody>
          <a:bodyPr/>
          <a:lstStyle/>
          <a:p>
            <a:r>
              <a:rPr lang="ru-RU"/>
              <a:t>Вставка диаграммы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424983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диаграммой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4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8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20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0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8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7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2759883" y="1602401"/>
            <a:ext cx="4422398" cy="5197841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иаграмма 4"/>
          <p:cNvSpPr>
            <a:spLocks noGrp="1"/>
          </p:cNvSpPr>
          <p:nvPr>
            <p:ph type="chart" sz="quarter" idx="15"/>
          </p:nvPr>
        </p:nvSpPr>
        <p:spPr>
          <a:xfrm>
            <a:off x="7889977" y="1602398"/>
            <a:ext cx="4433817" cy="5197843"/>
          </a:xfrm>
        </p:spPr>
        <p:txBody>
          <a:bodyPr/>
          <a:lstStyle/>
          <a:p>
            <a:r>
              <a:rPr lang="ru-RU"/>
              <a:t>Вставка диаграммы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326140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выноск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7877371" y="1661581"/>
            <a:ext cx="5803713" cy="5144558"/>
          </a:xfrm>
          <a:prstGeom prst="rect">
            <a:avLst/>
          </a:prstGeom>
          <a:solidFill>
            <a:srgbClr val="00B2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4094" tIns="67049" rIns="134094" bIns="67049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4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8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20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0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8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7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3" y="1597978"/>
            <a:ext cx="4435507" cy="5202269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8213908" y="2568579"/>
            <a:ext cx="4871096" cy="382327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 sz="13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3669369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0574" y="410266"/>
            <a:ext cx="11799928" cy="1489417"/>
          </a:xfrm>
          <a:prstGeom prst="rect">
            <a:avLst/>
          </a:prstGeom>
        </p:spPr>
        <p:txBody>
          <a:bodyPr lIns="102568" tIns="51284" rIns="102568" bIns="51284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40574" y="2051296"/>
            <a:ext cx="11799928" cy="4889212"/>
          </a:xfrm>
          <a:prstGeom prst="rect">
            <a:avLst/>
          </a:prstGeom>
        </p:spPr>
        <p:txBody>
          <a:bodyPr lIns="102568" tIns="51284" rIns="102568" bIns="51284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939804" y="7142170"/>
            <a:ext cx="3079749" cy="409575"/>
          </a:xfrm>
          <a:prstGeom prst="rect">
            <a:avLst/>
          </a:prstGeom>
        </p:spPr>
        <p:txBody>
          <a:bodyPr lIns="102568" tIns="51284" rIns="102568" bIns="51284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FFF7438-DCE0-4AF7-B3BD-107ACA530C80}" type="datetimeFigureOut">
              <a:rPr lang="ru-RU"/>
              <a:pPr>
                <a:defRPr/>
              </a:pPr>
              <a:t>18.03.2022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32316" y="7142170"/>
            <a:ext cx="4616451" cy="409575"/>
          </a:xfrm>
          <a:prstGeom prst="rect">
            <a:avLst/>
          </a:prstGeom>
        </p:spPr>
        <p:txBody>
          <a:bodyPr lIns="102568" tIns="51284" rIns="102568" bIns="51284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661530" y="7142170"/>
            <a:ext cx="3079749" cy="409575"/>
          </a:xfrm>
          <a:prstGeom prst="rect">
            <a:avLst/>
          </a:prstGeom>
        </p:spPr>
        <p:txBody>
          <a:bodyPr lIns="102568" tIns="51284" rIns="102568" bIns="51284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DB0ADED-770D-4005-9FF6-4ADA30DB4F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106764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фото навыл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4" y="1678654"/>
            <a:ext cx="9554415" cy="82136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4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8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20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0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8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7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91" y="2823436"/>
            <a:ext cx="4435476" cy="3976935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14"/>
          </p:nvPr>
        </p:nvSpPr>
        <p:spPr>
          <a:xfrm>
            <a:off x="7891889" y="2877199"/>
            <a:ext cx="5789192" cy="3923156"/>
          </a:xfrm>
        </p:spPr>
        <p:txBody>
          <a:bodyPr/>
          <a:lstStyle/>
          <a:p>
            <a:r>
              <a:rPr lang="ru-RU"/>
              <a:t>Вставка рисунка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798112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таблице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4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8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20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0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8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7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9" name="Таблица 8"/>
          <p:cNvSpPr>
            <a:spLocks noGrp="1"/>
          </p:cNvSpPr>
          <p:nvPr>
            <p:ph type="tbl" sz="quarter" idx="13"/>
          </p:nvPr>
        </p:nvSpPr>
        <p:spPr>
          <a:xfrm>
            <a:off x="2759879" y="1650266"/>
            <a:ext cx="9563908" cy="5149977"/>
          </a:xfrm>
        </p:spPr>
        <p:txBody>
          <a:bodyPr/>
          <a:lstStyle/>
          <a:p>
            <a:r>
              <a:rPr lang="ru-RU"/>
              <a:t>Вставка таблицы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083351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4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8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20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0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8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7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61234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одну колонку с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1" y="1678659"/>
            <a:ext cx="9554415" cy="821359"/>
          </a:xfrm>
        </p:spPr>
        <p:txBody>
          <a:bodyPr/>
          <a:lstStyle>
            <a:lvl1pPr>
              <a:defRPr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3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6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9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3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9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06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9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49" y="2823428"/>
            <a:ext cx="9554438" cy="3976816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2300"/>
            </a:lvl4pPr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9396716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одну колонку без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3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6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9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3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9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06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9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49" y="1661576"/>
            <a:ext cx="9554438" cy="5138660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202409661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две колонки с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1" y="1678659"/>
            <a:ext cx="9554415" cy="82135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3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6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9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3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9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06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9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0" y="2823429"/>
            <a:ext cx="4435506" cy="3976814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1" y="2823429"/>
            <a:ext cx="4422398" cy="3976814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302727034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две колонки без заголов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3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6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9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3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9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06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9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0" y="1602397"/>
            <a:ext cx="4435506" cy="5197842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1" y="1602397"/>
            <a:ext cx="4422398" cy="5197842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81121428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диаграммой сле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3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6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9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3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9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06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9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1" y="1602397"/>
            <a:ext cx="4422398" cy="5197842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иаграмма 4"/>
          <p:cNvSpPr>
            <a:spLocks noGrp="1"/>
          </p:cNvSpPr>
          <p:nvPr>
            <p:ph type="chart" sz="quarter" idx="15"/>
          </p:nvPr>
        </p:nvSpPr>
        <p:spPr>
          <a:xfrm>
            <a:off x="2759882" y="1602397"/>
            <a:ext cx="4433817" cy="5197843"/>
          </a:xfrm>
        </p:spPr>
        <p:txBody>
          <a:bodyPr/>
          <a:lstStyle/>
          <a:p>
            <a:r>
              <a:rPr lang="ru-RU"/>
              <a:t>Вставка диаграммы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8214046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диаграммой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3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6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9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3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9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06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9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2759878" y="1602397"/>
            <a:ext cx="4422398" cy="5197842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иаграмма 4"/>
          <p:cNvSpPr>
            <a:spLocks noGrp="1"/>
          </p:cNvSpPr>
          <p:nvPr>
            <p:ph type="chart" sz="quarter" idx="15"/>
          </p:nvPr>
        </p:nvSpPr>
        <p:spPr>
          <a:xfrm>
            <a:off x="7889974" y="1602397"/>
            <a:ext cx="4433817" cy="5197843"/>
          </a:xfrm>
        </p:spPr>
        <p:txBody>
          <a:bodyPr/>
          <a:lstStyle/>
          <a:p>
            <a:r>
              <a:rPr lang="ru-RU"/>
              <a:t>Вставка диаграммы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994323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выноск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7877366" y="1661578"/>
            <a:ext cx="5803713" cy="5144558"/>
          </a:xfrm>
          <a:prstGeom prst="rect">
            <a:avLst/>
          </a:prstGeom>
          <a:solidFill>
            <a:srgbClr val="00B2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4151" tIns="67077" rIns="134151" bIns="67077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3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6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9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3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9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06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9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0" y="1597973"/>
            <a:ext cx="4435506" cy="5202269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8213904" y="2568577"/>
            <a:ext cx="4871096" cy="382327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 sz="13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2569410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одну колонку с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6" y="1678655"/>
            <a:ext cx="9554415" cy="821360"/>
          </a:xfrm>
        </p:spPr>
        <p:txBody>
          <a:bodyPr/>
          <a:lstStyle>
            <a:lvl1pPr>
              <a:defRPr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4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1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99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6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8" y="2823428"/>
            <a:ext cx="9554438" cy="3976816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2200"/>
            </a:lvl4pPr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351737850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фото навыл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1" y="1678659"/>
            <a:ext cx="9554415" cy="82135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3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6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9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3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9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06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9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85" y="2823425"/>
            <a:ext cx="4435476" cy="3976935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14"/>
          </p:nvPr>
        </p:nvSpPr>
        <p:spPr>
          <a:xfrm>
            <a:off x="7891889" y="2877205"/>
            <a:ext cx="5789192" cy="3923156"/>
          </a:xfrm>
        </p:spPr>
        <p:txBody>
          <a:bodyPr/>
          <a:lstStyle/>
          <a:p>
            <a:r>
              <a:rPr lang="ru-RU"/>
              <a:t>Вставка рисунка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1725025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таблице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3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6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9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3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9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06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9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9" name="Таблица 8"/>
          <p:cNvSpPr>
            <a:spLocks noGrp="1"/>
          </p:cNvSpPr>
          <p:nvPr>
            <p:ph type="tbl" sz="quarter" idx="13"/>
          </p:nvPr>
        </p:nvSpPr>
        <p:spPr>
          <a:xfrm>
            <a:off x="2759879" y="1650265"/>
            <a:ext cx="9563908" cy="5149977"/>
          </a:xfrm>
        </p:spPr>
        <p:txBody>
          <a:bodyPr/>
          <a:lstStyle/>
          <a:p>
            <a:r>
              <a:rPr lang="ru-RU"/>
              <a:t>Вставка таблицы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8776439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1" y="466003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6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7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59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4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33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319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206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9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60562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одну колонку без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4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1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99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6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8" y="1661577"/>
            <a:ext cx="9554438" cy="5138660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2500459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две колонки с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759886" y="1678655"/>
            <a:ext cx="9554415" cy="82136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4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1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99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6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3" y="2823437"/>
            <a:ext cx="4435507" cy="3976813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6" y="2823437"/>
            <a:ext cx="4422398" cy="3976813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1886589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в две колонки без заголов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4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1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99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6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3" y="1602403"/>
            <a:ext cx="4435507" cy="5197841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6" y="1602403"/>
            <a:ext cx="4422398" cy="5197841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1142138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диаграммой сле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4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1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99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6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7891896" y="1602403"/>
            <a:ext cx="4422398" cy="5197841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иаграмма 4"/>
          <p:cNvSpPr>
            <a:spLocks noGrp="1"/>
          </p:cNvSpPr>
          <p:nvPr>
            <p:ph type="chart" sz="quarter" idx="15"/>
          </p:nvPr>
        </p:nvSpPr>
        <p:spPr>
          <a:xfrm>
            <a:off x="2759882" y="1602400"/>
            <a:ext cx="4433817" cy="5197843"/>
          </a:xfrm>
        </p:spPr>
        <p:txBody>
          <a:bodyPr/>
          <a:lstStyle/>
          <a:p>
            <a:r>
              <a:rPr lang="ru-RU"/>
              <a:t>Вставка диаграммы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62770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диаграммой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4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1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99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6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2759883" y="1602403"/>
            <a:ext cx="4422398" cy="5197841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иаграмма 4"/>
          <p:cNvSpPr>
            <a:spLocks noGrp="1"/>
          </p:cNvSpPr>
          <p:nvPr>
            <p:ph type="chart" sz="quarter" idx="15"/>
          </p:nvPr>
        </p:nvSpPr>
        <p:spPr>
          <a:xfrm>
            <a:off x="7889981" y="1602400"/>
            <a:ext cx="4433817" cy="5197843"/>
          </a:xfrm>
        </p:spPr>
        <p:txBody>
          <a:bodyPr/>
          <a:lstStyle/>
          <a:p>
            <a:r>
              <a:rPr lang="ru-RU"/>
              <a:t>Вставка диаграммы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61455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лайд с выноск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7877375" y="1661582"/>
            <a:ext cx="5803713" cy="5144558"/>
          </a:xfrm>
          <a:prstGeom prst="rect">
            <a:avLst/>
          </a:prstGeom>
          <a:solidFill>
            <a:srgbClr val="00B2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4075" tIns="67039" rIns="134075" bIns="67039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59886" y="466002"/>
            <a:ext cx="9554415" cy="504954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600" cap="all">
                <a:solidFill>
                  <a:srgbClr val="0077C8"/>
                </a:solidFill>
              </a:defRPr>
            </a:lvl1pPr>
            <a:lvl2pPr marL="588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766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64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53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41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299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18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06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3A2C4-EAEE-0541-80F0-7D439BD8E73A}" type="slidenum">
              <a:rPr/>
              <a:pPr/>
              <a:t>‹#›</a:t>
            </a:fld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>
          <a:xfrm>
            <a:off x="2759853" y="1597978"/>
            <a:ext cx="4435507" cy="5202269"/>
          </a:xfrm>
        </p:spPr>
        <p:txBody>
          <a:bodyPr/>
          <a:lstStyle>
            <a:lvl5pPr>
              <a:defRPr sz="13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14"/>
          </p:nvPr>
        </p:nvSpPr>
        <p:spPr>
          <a:xfrm>
            <a:off x="8213908" y="2568580"/>
            <a:ext cx="4871096" cy="382327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 sz="13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104833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image" Target="../media/image2.emf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image" Target="../media/image2.emf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image" Target="../media/image2.emf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823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5pPr>
      <a:lvl6pPr marL="456747"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6pPr>
      <a:lvl7pPr marL="913495"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7pPr>
      <a:lvl8pPr marL="1370243"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8pPr>
      <a:lvl9pPr marL="1826991" algn="ctr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9pPr>
    </p:titleStyle>
    <p:bodyStyle>
      <a:lvl1pPr marL="342561" indent="-342561" algn="l" rtl="0" eaLnBrk="0" fontAlgn="base" hangingPunct="0">
        <a:spcBef>
          <a:spcPct val="20000"/>
        </a:spcBef>
        <a:spcAft>
          <a:spcPct val="0"/>
        </a:spcAft>
        <a:buChar char="•"/>
        <a:defRPr sz="3000">
          <a:solidFill>
            <a:schemeClr val="tx1"/>
          </a:solidFill>
          <a:latin typeface="Arial" charset="0"/>
        </a:defRPr>
      </a:lvl1pPr>
      <a:lvl2pPr marL="742216" indent="-285467" algn="l" rtl="0" eaLnBrk="0" fontAlgn="base" hangingPunct="0">
        <a:spcBef>
          <a:spcPct val="20000"/>
        </a:spcBef>
        <a:spcAft>
          <a:spcPct val="0"/>
        </a:spcAft>
        <a:buChar char="–"/>
        <a:defRPr sz="2700">
          <a:solidFill>
            <a:schemeClr val="tx1"/>
          </a:solidFill>
          <a:latin typeface="Arial" charset="0"/>
        </a:defRPr>
      </a:lvl2pPr>
      <a:lvl3pPr marL="1141870" indent="-228373" algn="l" rtl="0" eaLnBrk="0" fontAlgn="base" hangingPunct="0">
        <a:spcBef>
          <a:spcPct val="20000"/>
        </a:spcBef>
        <a:spcAft>
          <a:spcPct val="0"/>
        </a:spcAft>
        <a:buChar char="•"/>
        <a:defRPr sz="2300">
          <a:solidFill>
            <a:schemeClr val="tx1"/>
          </a:solidFill>
          <a:latin typeface="Arial" charset="0"/>
        </a:defRPr>
      </a:lvl3pPr>
      <a:lvl4pPr marL="1598617" indent="-228373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Arial" charset="0"/>
        </a:defRPr>
      </a:lvl4pPr>
      <a:lvl5pPr marL="2055363" indent="-228373" algn="l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Arial" charset="0"/>
        </a:defRPr>
      </a:lvl5pPr>
      <a:lvl6pPr marL="2512111" indent="-228373" algn="l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Arial" charset="0"/>
        </a:defRPr>
      </a:lvl6pPr>
      <a:lvl7pPr marL="2968859" indent="-228373" algn="l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Arial" charset="0"/>
        </a:defRPr>
      </a:lvl7pPr>
      <a:lvl8pPr marL="3425609" indent="-228373" algn="l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Arial" charset="0"/>
        </a:defRPr>
      </a:lvl8pPr>
      <a:lvl9pPr marL="3882356" indent="-228373" algn="l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Arial" charset="0"/>
        </a:defRPr>
      </a:lvl9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58785" y="1677522"/>
            <a:ext cx="9577631" cy="82209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52248" y="2818303"/>
            <a:ext cx="9584166" cy="428121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92117" y="6903004"/>
            <a:ext cx="2121357" cy="410259"/>
          </a:xfrm>
          <a:prstGeom prst="rect">
            <a:avLst/>
          </a:prstGeom>
        </p:spPr>
        <p:txBody>
          <a:bodyPr vert="horz" lIns="120668" tIns="60333" rIns="120668" bIns="60333" rtlCol="0" anchor="ctr"/>
          <a:lstStyle>
            <a:lvl1pPr algn="l">
              <a:defRPr sz="1300" b="0" i="0">
                <a:solidFill>
                  <a:srgbClr val="0077C8"/>
                </a:solidFill>
                <a:latin typeface="Arial"/>
                <a:cs typeface="Arial"/>
              </a:defRPr>
            </a:lvl1pPr>
          </a:lstStyle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2441638" y="560701"/>
            <a:ext cx="643367" cy="41025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2700" b="0" i="0">
                <a:solidFill>
                  <a:srgbClr val="00B2A9"/>
                </a:solidFill>
                <a:latin typeface="Arial"/>
                <a:cs typeface="Arial"/>
              </a:defRPr>
            </a:lvl1pPr>
          </a:lstStyle>
          <a:p>
            <a:fld id="{E8CC1B9C-23B7-B94D-B87E-2F844537633D}" type="slidenum">
              <a:rPr lang="ru-RU"/>
              <a:pPr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" y="475398"/>
            <a:ext cx="321730" cy="641685"/>
          </a:xfrm>
          <a:prstGeom prst="rect">
            <a:avLst/>
          </a:prstGeom>
          <a:solidFill>
            <a:srgbClr val="0077C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4075" tIns="67039" rIns="134075" bIns="67039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pic>
        <p:nvPicPr>
          <p:cNvPr id="10" name="Изображение 9" descr="for_ppt_minekonom.pdf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291570" y="391788"/>
            <a:ext cx="1592565" cy="796729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13452356" y="475398"/>
            <a:ext cx="228732" cy="641685"/>
          </a:xfrm>
          <a:prstGeom prst="rect">
            <a:avLst/>
          </a:prstGeom>
          <a:solidFill>
            <a:srgbClr val="00B2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4075" tIns="67039" rIns="134075" bIns="67039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752243" y="1054576"/>
            <a:ext cx="9584166" cy="51334"/>
          </a:xfrm>
          <a:prstGeom prst="rect">
            <a:avLst/>
          </a:prstGeom>
          <a:gradFill flip="none" rotWithShape="1">
            <a:gsLst>
              <a:gs pos="0">
                <a:srgbClr val="0077C8"/>
              </a:gs>
              <a:gs pos="100000">
                <a:srgbClr val="00B2A9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4075" tIns="67039" rIns="134075" bIns="6703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971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</p:sldLayoutIdLst>
  <p:hf hdr="0" dt="0"/>
  <p:txStyles>
    <p:titleStyle>
      <a:lvl1pPr algn="l" defTabSz="603336" rtl="0" eaLnBrk="1" latinLnBrk="0" hangingPunct="1">
        <a:spcBef>
          <a:spcPct val="0"/>
        </a:spcBef>
        <a:buNone/>
        <a:defRPr sz="2700" b="1" i="0" kern="1200" cap="all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603336" rtl="0" eaLnBrk="1" latinLnBrk="0" hangingPunct="1">
        <a:spcBef>
          <a:spcPts val="0"/>
        </a:spcBef>
        <a:buFontTx/>
        <a:buNone/>
        <a:defRPr sz="1800" b="0" i="0" kern="1200">
          <a:solidFill>
            <a:schemeClr val="tx1"/>
          </a:solidFill>
          <a:latin typeface="Arial"/>
          <a:ea typeface="+mn-ea"/>
          <a:cs typeface="Arial"/>
        </a:defRPr>
      </a:lvl1pPr>
      <a:lvl2pPr marL="0" indent="0" algn="l" defTabSz="603336" rtl="0" eaLnBrk="1" latinLnBrk="0" hangingPunct="1">
        <a:spcBef>
          <a:spcPts val="0"/>
        </a:spcBef>
        <a:buFontTx/>
        <a:buNone/>
        <a:defRPr sz="1900" b="1" i="0" kern="1200">
          <a:solidFill>
            <a:schemeClr val="tx1"/>
          </a:solidFill>
          <a:latin typeface="Arial"/>
          <a:ea typeface="+mn-ea"/>
          <a:cs typeface="Arial"/>
        </a:defRPr>
      </a:lvl2pPr>
      <a:lvl3pPr marL="251388" indent="-251388" algn="l" defTabSz="603336" rtl="0" eaLnBrk="1" latinLnBrk="0" hangingPunct="1">
        <a:spcBef>
          <a:spcPts val="0"/>
        </a:spcBef>
        <a:buSzPct val="80000"/>
        <a:buFont typeface="Lucida Grande"/>
        <a:buChar char="＞"/>
        <a:defRPr sz="1800" b="0" i="0" kern="1200">
          <a:solidFill>
            <a:schemeClr val="tx1"/>
          </a:solidFill>
          <a:latin typeface="Arial"/>
          <a:ea typeface="+mn-ea"/>
          <a:cs typeface="Arial"/>
        </a:defRPr>
      </a:lvl3pPr>
      <a:lvl4pPr marL="0" indent="0" algn="l" defTabSz="603336" rtl="0" eaLnBrk="1" latinLnBrk="0" hangingPunct="1">
        <a:spcBef>
          <a:spcPts val="0"/>
        </a:spcBef>
        <a:buFontTx/>
        <a:buNone/>
        <a:defRPr sz="2200" b="0" i="0" kern="1200" cap="all">
          <a:solidFill>
            <a:schemeClr val="tx1"/>
          </a:solidFill>
          <a:latin typeface="Arial"/>
          <a:ea typeface="+mn-ea"/>
          <a:cs typeface="Arial"/>
        </a:defRPr>
      </a:lvl4pPr>
      <a:lvl5pPr marL="0" indent="0" algn="l" defTabSz="603336" rtl="0" eaLnBrk="1" latinLnBrk="0" hangingPunct="1">
        <a:spcBef>
          <a:spcPts val="0"/>
        </a:spcBef>
        <a:buFontTx/>
        <a:buNone/>
        <a:defRPr sz="1300" b="0" i="0" kern="1200">
          <a:solidFill>
            <a:schemeClr val="tx1"/>
          </a:solidFill>
          <a:latin typeface="Arial"/>
          <a:ea typeface="+mn-ea"/>
          <a:cs typeface="Arial"/>
        </a:defRPr>
      </a:lvl5pPr>
      <a:lvl6pPr marL="3318339" indent="-301666" algn="l" defTabSz="603336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21673" indent="-301666" algn="l" defTabSz="603336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25010" indent="-301666" algn="l" defTabSz="603336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28345" indent="-301666" algn="l" defTabSz="603336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0333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03336" algn="l" defTabSz="60333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06671" algn="l" defTabSz="60333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810005" algn="l" defTabSz="60333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413339" algn="l" defTabSz="60333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3016672" algn="l" defTabSz="60333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620006" algn="l" defTabSz="60333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4223343" algn="l" defTabSz="60333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826676" algn="l" defTabSz="60333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58785" y="1677521"/>
            <a:ext cx="9577631" cy="82209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52248" y="2818302"/>
            <a:ext cx="9584166" cy="428121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92117" y="6903001"/>
            <a:ext cx="2121357" cy="410259"/>
          </a:xfrm>
          <a:prstGeom prst="rect">
            <a:avLst/>
          </a:prstGeom>
        </p:spPr>
        <p:txBody>
          <a:bodyPr vert="horz" lIns="120686" tIns="60343" rIns="120686" bIns="60343" rtlCol="0" anchor="ctr"/>
          <a:lstStyle>
            <a:lvl1pPr algn="l">
              <a:defRPr sz="1300" b="0" i="0">
                <a:solidFill>
                  <a:srgbClr val="0077C8"/>
                </a:solidFill>
                <a:latin typeface="Arial"/>
                <a:cs typeface="Arial"/>
              </a:defRPr>
            </a:lvl1pPr>
          </a:lstStyle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2441638" y="560700"/>
            <a:ext cx="643367" cy="41025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2700" b="0" i="0">
                <a:solidFill>
                  <a:srgbClr val="00B2A9"/>
                </a:solidFill>
                <a:latin typeface="Arial"/>
                <a:cs typeface="Arial"/>
              </a:defRPr>
            </a:lvl1pPr>
          </a:lstStyle>
          <a:p>
            <a:fld id="{E8CC1B9C-23B7-B94D-B87E-2F844537633D}" type="slidenum">
              <a:rPr lang="ru-RU"/>
              <a:pPr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" y="475398"/>
            <a:ext cx="321730" cy="641685"/>
          </a:xfrm>
          <a:prstGeom prst="rect">
            <a:avLst/>
          </a:prstGeom>
          <a:solidFill>
            <a:srgbClr val="0077C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4094" tIns="67049" rIns="134094" bIns="67049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pic>
        <p:nvPicPr>
          <p:cNvPr id="10" name="Изображение 9" descr="for_ppt_minekonom.pdf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291570" y="391788"/>
            <a:ext cx="1592565" cy="796729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13452356" y="475398"/>
            <a:ext cx="228732" cy="641685"/>
          </a:xfrm>
          <a:prstGeom prst="rect">
            <a:avLst/>
          </a:prstGeom>
          <a:solidFill>
            <a:srgbClr val="00B2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4094" tIns="67049" rIns="134094" bIns="67049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752243" y="1054576"/>
            <a:ext cx="9584166" cy="51334"/>
          </a:xfrm>
          <a:prstGeom prst="rect">
            <a:avLst/>
          </a:prstGeom>
          <a:gradFill flip="none" rotWithShape="1">
            <a:gsLst>
              <a:gs pos="0">
                <a:srgbClr val="0077C8"/>
              </a:gs>
              <a:gs pos="100000">
                <a:srgbClr val="00B2A9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4094" tIns="67049" rIns="134094" bIns="670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018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</p:sldLayoutIdLst>
  <p:hf hdr="0" dt="0"/>
  <p:txStyles>
    <p:titleStyle>
      <a:lvl1pPr algn="l" defTabSz="603429" rtl="0" eaLnBrk="1" latinLnBrk="0" hangingPunct="1">
        <a:spcBef>
          <a:spcPct val="0"/>
        </a:spcBef>
        <a:buNone/>
        <a:defRPr sz="2700" b="1" i="0" kern="1200" cap="all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603429" rtl="0" eaLnBrk="1" latinLnBrk="0" hangingPunct="1">
        <a:spcBef>
          <a:spcPts val="0"/>
        </a:spcBef>
        <a:buFontTx/>
        <a:buNone/>
        <a:defRPr sz="1800" b="0" i="0" kern="1200">
          <a:solidFill>
            <a:schemeClr val="tx1"/>
          </a:solidFill>
          <a:latin typeface="Arial"/>
          <a:ea typeface="+mn-ea"/>
          <a:cs typeface="Arial"/>
        </a:defRPr>
      </a:lvl1pPr>
      <a:lvl2pPr marL="0" indent="0" algn="l" defTabSz="603429" rtl="0" eaLnBrk="1" latinLnBrk="0" hangingPunct="1">
        <a:spcBef>
          <a:spcPts val="0"/>
        </a:spcBef>
        <a:buFontTx/>
        <a:buNone/>
        <a:defRPr sz="1900" b="1" i="0" kern="1200">
          <a:solidFill>
            <a:schemeClr val="tx1"/>
          </a:solidFill>
          <a:latin typeface="Arial"/>
          <a:ea typeface="+mn-ea"/>
          <a:cs typeface="Arial"/>
        </a:defRPr>
      </a:lvl2pPr>
      <a:lvl3pPr marL="251428" indent="-251428" algn="l" defTabSz="603429" rtl="0" eaLnBrk="1" latinLnBrk="0" hangingPunct="1">
        <a:spcBef>
          <a:spcPts val="0"/>
        </a:spcBef>
        <a:buSzPct val="80000"/>
        <a:buFont typeface="Lucida Grande"/>
        <a:buChar char="＞"/>
        <a:defRPr sz="1800" b="0" i="0" kern="1200">
          <a:solidFill>
            <a:schemeClr val="tx1"/>
          </a:solidFill>
          <a:latin typeface="Arial"/>
          <a:ea typeface="+mn-ea"/>
          <a:cs typeface="Arial"/>
        </a:defRPr>
      </a:lvl3pPr>
      <a:lvl4pPr marL="0" indent="0" algn="l" defTabSz="603429" rtl="0" eaLnBrk="1" latinLnBrk="0" hangingPunct="1">
        <a:spcBef>
          <a:spcPts val="0"/>
        </a:spcBef>
        <a:buFontTx/>
        <a:buNone/>
        <a:defRPr sz="2200" b="0" i="0" kern="1200" cap="all">
          <a:solidFill>
            <a:schemeClr val="tx1"/>
          </a:solidFill>
          <a:latin typeface="Arial"/>
          <a:ea typeface="+mn-ea"/>
          <a:cs typeface="Arial"/>
        </a:defRPr>
      </a:lvl4pPr>
      <a:lvl5pPr marL="0" indent="0" algn="l" defTabSz="603429" rtl="0" eaLnBrk="1" latinLnBrk="0" hangingPunct="1">
        <a:spcBef>
          <a:spcPts val="0"/>
        </a:spcBef>
        <a:buFontTx/>
        <a:buNone/>
        <a:defRPr sz="1300" b="0" i="0" kern="1200">
          <a:solidFill>
            <a:schemeClr val="tx1"/>
          </a:solidFill>
          <a:latin typeface="Arial"/>
          <a:ea typeface="+mn-ea"/>
          <a:cs typeface="Arial"/>
        </a:defRPr>
      </a:lvl5pPr>
      <a:lvl6pPr marL="3318853" indent="-301712" algn="l" defTabSz="603429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22281" indent="-301712" algn="l" defTabSz="603429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25709" indent="-301712" algn="l" defTabSz="603429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29137" indent="-301712" algn="l" defTabSz="603429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0342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03429" algn="l" defTabSz="60342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06856" algn="l" defTabSz="60342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810282" algn="l" defTabSz="60342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413711" algn="l" defTabSz="60342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3017138" algn="l" defTabSz="60342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620566" algn="l" defTabSz="60342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4223994" algn="l" defTabSz="60342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827422" algn="l" defTabSz="603429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58785" y="1677518"/>
            <a:ext cx="9577631" cy="82209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52248" y="2818299"/>
            <a:ext cx="9584166" cy="428121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92115" y="6902999"/>
            <a:ext cx="2121357" cy="410259"/>
          </a:xfrm>
          <a:prstGeom prst="rect">
            <a:avLst/>
          </a:prstGeom>
        </p:spPr>
        <p:txBody>
          <a:bodyPr vert="horz" lIns="120737" tIns="60368" rIns="120737" bIns="60368" rtlCol="0" anchor="ctr"/>
          <a:lstStyle>
            <a:lvl1pPr algn="l">
              <a:defRPr sz="1300" b="0" i="0">
                <a:solidFill>
                  <a:srgbClr val="0077C8"/>
                </a:solidFill>
                <a:latin typeface="Arial"/>
                <a:cs typeface="Arial"/>
              </a:defRPr>
            </a:lvl1pPr>
          </a:lstStyle>
          <a:p>
            <a:r>
              <a:rPr lang="ru-RU"/>
              <a:t>19 апреля 2017 г.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2441634" y="560697"/>
            <a:ext cx="643367" cy="41025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2900" b="0" i="0">
                <a:solidFill>
                  <a:srgbClr val="00B2A9"/>
                </a:solidFill>
                <a:latin typeface="Arial"/>
                <a:cs typeface="Arial"/>
              </a:defRPr>
            </a:lvl1pPr>
          </a:lstStyle>
          <a:p>
            <a:fld id="{E8CC1B9C-23B7-B94D-B87E-2F844537633D}" type="slidenum">
              <a:rPr lang="ru-RU"/>
              <a:pPr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2" y="475389"/>
            <a:ext cx="321730" cy="641686"/>
          </a:xfrm>
          <a:prstGeom prst="rect">
            <a:avLst/>
          </a:prstGeom>
          <a:solidFill>
            <a:srgbClr val="0077C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4151" tIns="67077" rIns="134151" bIns="67077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pic>
        <p:nvPicPr>
          <p:cNvPr id="10" name="Изображение 9" descr="for_ppt_minekonom.pdf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291570" y="391783"/>
            <a:ext cx="1592565" cy="796728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13452355" y="475389"/>
            <a:ext cx="228732" cy="641686"/>
          </a:xfrm>
          <a:prstGeom prst="rect">
            <a:avLst/>
          </a:prstGeom>
          <a:solidFill>
            <a:srgbClr val="00B2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4151" tIns="67077" rIns="134151" bIns="67077" rtlCol="0" anchor="ctr"/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752243" y="1054572"/>
            <a:ext cx="9584166" cy="51334"/>
          </a:xfrm>
          <a:prstGeom prst="rect">
            <a:avLst/>
          </a:prstGeom>
          <a:gradFill flip="none" rotWithShape="1">
            <a:gsLst>
              <a:gs pos="0">
                <a:srgbClr val="0077C8"/>
              </a:gs>
              <a:gs pos="100000">
                <a:srgbClr val="00B2A9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34151" tIns="67077" rIns="134151" bIns="6707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>
              <a:solidFill>
                <a:prstClr val="white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8559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</p:sldLayoutIdLst>
  <p:hf hdr="0" dt="0"/>
  <p:txStyles>
    <p:titleStyle>
      <a:lvl1pPr algn="l" defTabSz="603688" rtl="0" eaLnBrk="1" latinLnBrk="0" hangingPunct="1">
        <a:spcBef>
          <a:spcPct val="0"/>
        </a:spcBef>
        <a:buNone/>
        <a:defRPr sz="2700" b="1" i="0" kern="1200" cap="all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603688" rtl="0" eaLnBrk="1" latinLnBrk="0" hangingPunct="1">
        <a:spcBef>
          <a:spcPts val="0"/>
        </a:spcBef>
        <a:buFontTx/>
        <a:buNone/>
        <a:defRPr sz="1800" b="0" i="0" kern="1200">
          <a:solidFill>
            <a:schemeClr val="tx1"/>
          </a:solidFill>
          <a:latin typeface="Arial"/>
          <a:ea typeface="+mn-ea"/>
          <a:cs typeface="Arial"/>
        </a:defRPr>
      </a:lvl1pPr>
      <a:lvl2pPr marL="0" indent="0" algn="l" defTabSz="603688" rtl="0" eaLnBrk="1" latinLnBrk="0" hangingPunct="1">
        <a:spcBef>
          <a:spcPts val="0"/>
        </a:spcBef>
        <a:buFontTx/>
        <a:buNone/>
        <a:defRPr sz="1900" b="1" i="0" kern="1200">
          <a:solidFill>
            <a:schemeClr val="tx1"/>
          </a:solidFill>
          <a:latin typeface="Arial"/>
          <a:ea typeface="+mn-ea"/>
          <a:cs typeface="Arial"/>
        </a:defRPr>
      </a:lvl2pPr>
      <a:lvl3pPr marL="251537" indent="-251537" algn="l" defTabSz="603688" rtl="0" eaLnBrk="1" latinLnBrk="0" hangingPunct="1">
        <a:spcBef>
          <a:spcPts val="0"/>
        </a:spcBef>
        <a:buSzPct val="80000"/>
        <a:buFont typeface="Lucida Grande"/>
        <a:buChar char="＞"/>
        <a:defRPr sz="1800" b="0" i="0" kern="1200">
          <a:solidFill>
            <a:schemeClr val="tx1"/>
          </a:solidFill>
          <a:latin typeface="Arial"/>
          <a:ea typeface="+mn-ea"/>
          <a:cs typeface="Arial"/>
        </a:defRPr>
      </a:lvl3pPr>
      <a:lvl4pPr marL="0" indent="0" algn="l" defTabSz="603688" rtl="0" eaLnBrk="1" latinLnBrk="0" hangingPunct="1">
        <a:spcBef>
          <a:spcPts val="0"/>
        </a:spcBef>
        <a:buFontTx/>
        <a:buNone/>
        <a:defRPr sz="2300" b="0" i="0" kern="1200" cap="all">
          <a:solidFill>
            <a:schemeClr val="tx1"/>
          </a:solidFill>
          <a:latin typeface="Arial"/>
          <a:ea typeface="+mn-ea"/>
          <a:cs typeface="Arial"/>
        </a:defRPr>
      </a:lvl4pPr>
      <a:lvl5pPr marL="0" indent="0" algn="l" defTabSz="603688" rtl="0" eaLnBrk="1" latinLnBrk="0" hangingPunct="1">
        <a:spcBef>
          <a:spcPts val="0"/>
        </a:spcBef>
        <a:buFontTx/>
        <a:buNone/>
        <a:defRPr sz="1300" b="0" i="0" kern="1200">
          <a:solidFill>
            <a:schemeClr val="tx1"/>
          </a:solidFill>
          <a:latin typeface="Arial"/>
          <a:ea typeface="+mn-ea"/>
          <a:cs typeface="Arial"/>
        </a:defRPr>
      </a:lvl5pPr>
      <a:lvl6pPr marL="3320279" indent="-301846" algn="l" defTabSz="603688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23967" indent="-301846" algn="l" defTabSz="603688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27654" indent="-301846" algn="l" defTabSz="603688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31341" indent="-301846" algn="l" defTabSz="603688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03688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603688" algn="l" defTabSz="603688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207375" algn="l" defTabSz="603688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811062" algn="l" defTabSz="603688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414748" algn="l" defTabSz="603688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3018436" algn="l" defTabSz="603688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622123" algn="l" defTabSz="603688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225812" algn="l" defTabSz="603688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829498" algn="l" defTabSz="603688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consultantplus://offline/ref=E966AF615C3CC061970AD9A6C9D3D1546A46DA4DC38DDABA7589CB18AA82572C4F8770824E90AB00A07DBBB845ADDC5A31AAA8ACCD2B6E04aAdFT" TargetMode="External"/><Relationship Id="rId3" Type="http://schemas.openxmlformats.org/officeDocument/2006/relationships/image" Target="../media/image7.jpeg"/><Relationship Id="rId7" Type="http://schemas.openxmlformats.org/officeDocument/2006/relationships/hyperlink" Target="consultantplus://offline/ref=E966AF615C3CC061970AD9A6C9D3D1546A46DA4DC38DDABA7589CB18AA82572C4F8770824E90AA02A47DBBB845ADDC5A31AAA8ACCD2B6E04aAdF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consultantplus://offline/ref=E966AF615C3CC061970AD9A6C9D3D1546A46DA4DC38DDABA7589CB18AA82572C4F8770824E91AD02A27DBBB845ADDC5A31AAA8ACCD2B6E04aAdFT" TargetMode="External"/><Relationship Id="rId5" Type="http://schemas.openxmlformats.org/officeDocument/2006/relationships/hyperlink" Target="consultantplus://offline/ref=E966AF615C3CC061970AD9A6C9D3D1546A46DA4DC38DDABA7589CB18AA82572C4F8770824E91AF05A67DBBB845ADDC5A31AAA8ACCD2B6E04aAdFT" TargetMode="External"/><Relationship Id="rId4" Type="http://schemas.openxmlformats.org/officeDocument/2006/relationships/hyperlink" Target="consultantplus://offline/ref=E966AF615C3CC061970AC6B7DCD3D1546B4BD740C386DABA7589CB18AA82572C4F8770824E95A207A47DBBB845ADDC5A31AAA8ACCD2B6E04aAdFT" TargetMode="External"/><Relationship Id="rId9" Type="http://schemas.openxmlformats.org/officeDocument/2006/relationships/hyperlink" Target="consultantplus://offline/ref=E966AF615C3CC061970AD9A6C9D3D1546A46DA4DC38DDABA7589CB18AA82572C4F8770824E90AB08A67DBBB845ADDC5A31AAA8ACCD2B6E04aAdFT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9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11" Type="http://schemas.openxmlformats.org/officeDocument/2006/relationships/image" Target="../media/image7.jpeg"/><Relationship Id="rId5" Type="http://schemas.openxmlformats.org/officeDocument/2006/relationships/image" Target="../media/image10.emf"/><Relationship Id="rId10" Type="http://schemas.openxmlformats.org/officeDocument/2006/relationships/image" Target="../media/image15.gif"/><Relationship Id="rId4" Type="http://schemas.microsoft.com/office/2007/relationships/hdphoto" Target="../media/hdphoto1.wdp"/><Relationship Id="rId9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Рисунок 23"/>
          <p:cNvPicPr>
            <a:picLocks noChangeAspect="1"/>
          </p:cNvPicPr>
          <p:nvPr/>
        </p:nvPicPr>
        <p:blipFill rotWithShape="1">
          <a:blip r:embed="rId3"/>
          <a:srcRect t="29636" r="25088"/>
          <a:stretch/>
        </p:blipFill>
        <p:spPr>
          <a:xfrm>
            <a:off x="7200577" y="-160638"/>
            <a:ext cx="7610706" cy="6360465"/>
          </a:xfrm>
          <a:prstGeom prst="rect">
            <a:avLst/>
          </a:prstGeom>
        </p:spPr>
      </p:pic>
      <p:sp>
        <p:nvSpPr>
          <p:cNvPr id="23" name="Арка 22"/>
          <p:cNvSpPr/>
          <p:nvPr/>
        </p:nvSpPr>
        <p:spPr>
          <a:xfrm rot="18477485">
            <a:off x="-2125644" y="5244453"/>
            <a:ext cx="4923072" cy="6180088"/>
          </a:xfrm>
          <a:prstGeom prst="blockArc">
            <a:avLst>
              <a:gd name="adj1" fmla="val 14106148"/>
              <a:gd name="adj2" fmla="val 3789708"/>
              <a:gd name="adj3" fmla="val 15986"/>
            </a:avLst>
          </a:prstGeom>
          <a:solidFill>
            <a:srgbClr val="EDD8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099" tIns="53550" rIns="107099" bIns="53550" rtlCol="0" anchor="ctr"/>
          <a:lstStyle/>
          <a:p>
            <a:pPr algn="ctr" defTabSz="535499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9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1" name="Арка 20"/>
          <p:cNvSpPr/>
          <p:nvPr/>
        </p:nvSpPr>
        <p:spPr>
          <a:xfrm rot="9900000">
            <a:off x="11967367" y="6298041"/>
            <a:ext cx="2782217" cy="2521239"/>
          </a:xfrm>
          <a:prstGeom prst="blockArc">
            <a:avLst>
              <a:gd name="adj1" fmla="val 19423086"/>
              <a:gd name="adj2" fmla="val 11079722"/>
              <a:gd name="adj3" fmla="val 15520"/>
            </a:avLst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099" tIns="53550" rIns="107099" bIns="53550" rtlCol="0" anchor="ctr"/>
          <a:lstStyle/>
          <a:p>
            <a:pPr algn="ctr" defTabSz="535499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900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4">
            <a:lum contrast="-20000"/>
          </a:blip>
          <a:stretch>
            <a:fillRect/>
          </a:stretch>
        </p:blipFill>
        <p:spPr>
          <a:xfrm>
            <a:off x="8208690" y="-870081"/>
            <a:ext cx="2084371" cy="188930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897854" y="320106"/>
            <a:ext cx="1040416" cy="2227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099" tIns="53550" rIns="107099" bIns="53550" rtlCol="0" anchor="ctr"/>
          <a:lstStyle/>
          <a:p>
            <a:pPr algn="ctr" defTabSz="535499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06367" y="320105"/>
            <a:ext cx="3545799" cy="699077"/>
          </a:xfrm>
          <a:prstGeom prst="rect">
            <a:avLst/>
          </a:prstGeom>
          <a:noFill/>
        </p:spPr>
        <p:txBody>
          <a:bodyPr wrap="square" lIns="107099" tIns="53550" rIns="107099" bIns="53550" rtlCol="0">
            <a:spAutoFit/>
          </a:bodyPr>
          <a:lstStyle/>
          <a:p>
            <a:pPr defTabSz="535499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rPr>
              <a:t>ПРАВИТЕЛЬСТВО </a:t>
            </a:r>
          </a:p>
          <a:p>
            <a:pPr defTabSz="535499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ea typeface="Roboto Medium" panose="02000000000000000000" pitchFamily="2" charset="0"/>
                <a:cs typeface="Arial" panose="020B0604020202020204" pitchFamily="34" charset="0"/>
              </a:rPr>
              <a:t>ЛЕНИНГРАДСКОЙ ОБЛАСТИ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2811326" y="7221159"/>
            <a:ext cx="724567" cy="3870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099" tIns="53550" rIns="107099" bIns="53550"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103230" y="5605902"/>
            <a:ext cx="9697747" cy="1927957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099" tIns="53550" rIns="107099" bIns="53550"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078230" y="5774843"/>
            <a:ext cx="10350903" cy="1662995"/>
          </a:xfrm>
          <a:prstGeom prst="rect">
            <a:avLst/>
          </a:prstGeom>
        </p:spPr>
        <p:txBody>
          <a:bodyPr wrap="square" lIns="107099" tIns="53550" rIns="107099" bIns="53550">
            <a:spAutoFit/>
          </a:bodyPr>
          <a:lstStyle/>
          <a:p>
            <a:pPr>
              <a:defRPr/>
            </a:pPr>
            <a:r>
              <a:rPr lang="ru-RU" sz="2400" b="1" spc="176" dirty="0">
                <a:solidFill>
                  <a:schemeClr val="bg1"/>
                </a:solidFill>
              </a:rPr>
              <a:t>Наталия Сергеевна Татаринова </a:t>
            </a:r>
            <a:endParaRPr lang="en-US" sz="2400" b="1" spc="176" dirty="0">
              <a:solidFill>
                <a:schemeClr val="bg1"/>
              </a:solidFill>
            </a:endParaRPr>
          </a:p>
          <a:p>
            <a:pPr lvl="0">
              <a:lnSpc>
                <a:spcPct val="107000"/>
              </a:lnSpc>
              <a:defRPr/>
            </a:pPr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главный специалист отдела ресурсной поддержки комитета</a:t>
            </a:r>
            <a:b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24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 развитию малого, среднего бизнеса и потребительского рынка Ленинградской области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1429762" y="261906"/>
            <a:ext cx="1962979" cy="5358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099" tIns="53550" rIns="107099" bIns="53550" rtlCol="0" anchor="ctr"/>
          <a:lstStyle/>
          <a:p>
            <a:pPr algn="ctr"/>
            <a:endParaRPr lang="ru-RU"/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1102601" y="1838865"/>
            <a:ext cx="10326533" cy="2361457"/>
          </a:xfrm>
          <a:prstGeom prst="rect">
            <a:avLst/>
          </a:prstGeom>
        </p:spPr>
        <p:txBody>
          <a:bodyPr vert="horz" lIns="107099" tIns="53550" rIns="107099" bIns="53550" rtlCol="0" anchor="b">
            <a:noAutofit/>
          </a:bodyPr>
          <a:lstStyle>
            <a:lvl1pPr algn="ctr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1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535499">
              <a:lnSpc>
                <a:spcPct val="100000"/>
              </a:lnSpc>
              <a:spcBef>
                <a:spcPts val="0"/>
              </a:spcBef>
              <a:defRPr/>
            </a:pPr>
            <a:endParaRPr lang="ru-RU" sz="3400" dirty="0">
              <a:solidFill>
                <a:srgbClr val="562212"/>
              </a:solidFill>
              <a:latin typeface="Arial Black" panose="020B0A04020102020204" pitchFamily="34" charset="0"/>
              <a:ea typeface="Roboto Black" panose="02000000000000000000" pitchFamily="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4048"/>
          <a:stretch/>
        </p:blipFill>
        <p:spPr bwMode="auto">
          <a:xfrm>
            <a:off x="12025115" y="2594632"/>
            <a:ext cx="1396785" cy="2107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4" descr="D:\иконки\герб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93530" y="320106"/>
            <a:ext cx="733190" cy="853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295921" y="1692622"/>
            <a:ext cx="10585176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535499">
              <a:spcBef>
                <a:spcPts val="0"/>
              </a:spcBef>
              <a:defRPr/>
            </a:pPr>
            <a:r>
              <a:rPr lang="ru-RU" sz="3400" dirty="0">
                <a:solidFill>
                  <a:srgbClr val="562212"/>
                </a:solidFill>
                <a:latin typeface="Arial Black" panose="020B0A04020102020204" pitchFamily="34" charset="0"/>
                <a:ea typeface="Roboto Black" panose="02000000000000000000" pitchFamily="2" charset="0"/>
              </a:rPr>
              <a:t>О реализации программы социальной ипотеки в Ленинградской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xmlns="" val="1306491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вал 7"/>
          <p:cNvSpPr/>
          <p:nvPr/>
        </p:nvSpPr>
        <p:spPr>
          <a:xfrm>
            <a:off x="12940229" y="4341918"/>
            <a:ext cx="1323149" cy="1175332"/>
          </a:xfrm>
          <a:prstGeom prst="ellipse">
            <a:avLst/>
          </a:prstGeom>
          <a:noFill/>
          <a:ln w="301625">
            <a:solidFill>
              <a:srgbClr val="C593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140" tIns="53570" rIns="107140" bIns="53570"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10" name="Picture 2" descr="C:\Users\au_nekrasova\Desktop\вебинар 02.06.2020\Новый рисунок (12)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0607"/>
          <a:stretch/>
        </p:blipFill>
        <p:spPr bwMode="auto">
          <a:xfrm>
            <a:off x="11484958" y="57363"/>
            <a:ext cx="2116846" cy="782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1083010" y="368135"/>
            <a:ext cx="792088" cy="101839"/>
          </a:xfrm>
          <a:prstGeom prst="rect">
            <a:avLst/>
          </a:prstGeom>
          <a:solidFill>
            <a:srgbClr val="E04E39"/>
          </a:solidFill>
          <a:ln>
            <a:solidFill>
              <a:srgbClr val="E04E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35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465613" y="4898332"/>
            <a:ext cx="2630134" cy="2619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1642454" y="5304148"/>
            <a:ext cx="2917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800" dirty="0">
              <a:solidFill>
                <a:srgbClr val="562212"/>
              </a:solidFill>
              <a:latin typeface="Arial Black" panose="020B0A04020102020204" pitchFamily="34" charset="0"/>
              <a:ea typeface="Roboto Black" panose="02000000000000000000" pitchFamily="2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ru-RU" sz="2000" b="1" dirty="0">
              <a:solidFill>
                <a:srgbClr val="562212"/>
              </a:solidFill>
              <a:latin typeface="Arial" panose="020B0604020202020204" pitchFamily="34" charset="0"/>
              <a:ea typeface="Roboto Black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148897" y="6439034"/>
            <a:ext cx="5309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endParaRPr lang="ru-RU" sz="1600" dirty="0">
              <a:solidFill>
                <a:srgbClr val="562212"/>
              </a:solidFill>
              <a:latin typeface="Arial Black" panose="020B0A04020102020204" pitchFamily="34" charset="0"/>
              <a:ea typeface="Roboto Black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5841" y="972542"/>
            <a:ext cx="12889433" cy="60606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625475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	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625475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	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Порядок предоставления субсидии субъектам малого и среднего предпринимательства, реализующим проекты, направленные на увеличение количества объектов социальной направленности на территории Ленинградской области, на компенсацию затрат, связанных</a:t>
            </a:r>
            <a:br>
              <a:rPr lang="ru-RU" sz="24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</a:br>
            <a:r>
              <a:rPr lang="ru-RU" sz="24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с уплатой процентов по кредитным договорам («социальная ипотека»)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625475" algn="l"/>
              </a:tabLst>
            </a:pPr>
            <a:r>
              <a:rPr lang="ru-RU" sz="24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     разработан в целях </a:t>
            </a:r>
            <a:r>
              <a:rPr lang="ru-RU" sz="2400" dirty="0">
                <a:latin typeface="Times New Roman"/>
                <a:ea typeface="Calibri"/>
                <a:cs typeface="Times New Roman"/>
              </a:rPr>
              <a:t>реализации Областного закона Ленинградской области № 31-оз</a:t>
            </a:r>
            <a:br>
              <a:rPr lang="ru-RU" sz="2400" dirty="0">
                <a:latin typeface="Times New Roman"/>
                <a:ea typeface="Calibri"/>
                <a:cs typeface="Times New Roman"/>
              </a:rPr>
            </a:br>
            <a:r>
              <a:rPr lang="ru-RU" sz="2400" dirty="0">
                <a:latin typeface="Times New Roman"/>
                <a:ea typeface="Calibri"/>
                <a:cs typeface="Times New Roman"/>
              </a:rPr>
              <a:t>«О дополнительных социальных гарантиях и стандартах в Ленинградской области»</a:t>
            </a:r>
            <a:br>
              <a:rPr lang="ru-RU" sz="2400" dirty="0">
                <a:latin typeface="Times New Roman"/>
                <a:ea typeface="Calibri"/>
                <a:cs typeface="Times New Roman"/>
              </a:rPr>
            </a:br>
            <a:r>
              <a:rPr lang="ru-RU" sz="24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	субсидия направлена на увеличение количества объектов социальной направленности на территории Ленинградской области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625475" algn="l"/>
              </a:tabLst>
            </a:pPr>
            <a:r>
              <a:rPr lang="ru-RU" sz="2400" dirty="0">
                <a:solidFill>
                  <a:srgbClr val="C10000"/>
                </a:solidFill>
                <a:latin typeface="Times New Roman"/>
                <a:ea typeface="Calibri"/>
                <a:cs typeface="Times New Roman"/>
              </a:rPr>
              <a:t>	Из областного бюджета в 2022 году выделено 15 млн. рублей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indent="625475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В настоящее время проект постановления Правительства Ленинградской области проходит процедуру согласования в комитете.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625475" algn="l"/>
              </a:tabLst>
            </a:pPr>
            <a:r>
              <a:rPr lang="ru-RU" sz="2400" dirty="0">
                <a:solidFill>
                  <a:srgbClr val="C10000"/>
                </a:solidFill>
                <a:latin typeface="Times New Roman"/>
                <a:ea typeface="Calibri"/>
                <a:cs typeface="Times New Roman"/>
              </a:rPr>
              <a:t>	Прием заявок запланирован с 1 июля по 1 августа текущего года.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  <a:tabLst>
                <a:tab pos="625475" algn="l"/>
              </a:tabLst>
            </a:pPr>
            <a:r>
              <a:rPr lang="ru-RU" sz="2400" dirty="0">
                <a:solidFill>
                  <a:srgbClr val="C10000"/>
                </a:solidFill>
                <a:latin typeface="Times New Roman"/>
                <a:ea typeface="Calibri"/>
                <a:cs typeface="Times New Roman"/>
              </a:rPr>
              <a:t>	Проведение комиссии - 9 августа.</a:t>
            </a:r>
            <a:r>
              <a:rPr lang="ru-RU" sz="2400" dirty="0"/>
              <a:t>  </a:t>
            </a:r>
            <a:endParaRPr lang="ru-RU" sz="2400" dirty="0">
              <a:solidFill>
                <a:srgbClr val="C10000"/>
              </a:solidFill>
              <a:latin typeface="Times New Roma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261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1071136" y="369876"/>
            <a:ext cx="708237" cy="120619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120" tIns="53560" rIns="107120" bIns="53560" rtlCol="0" anchor="ctr"/>
          <a:lstStyle/>
          <a:p>
            <a:pPr algn="ctr"/>
            <a:endParaRPr lang="ru-RU" sz="1900">
              <a:solidFill>
                <a:prstClr val="white"/>
              </a:solidFill>
            </a:endParaRPr>
          </a:p>
        </p:txBody>
      </p:sp>
      <p:sp>
        <p:nvSpPr>
          <p:cNvPr id="73" name="Овал 72"/>
          <p:cNvSpPr/>
          <p:nvPr/>
        </p:nvSpPr>
        <p:spPr>
          <a:xfrm>
            <a:off x="8214520" y="-773078"/>
            <a:ext cx="1420510" cy="1295586"/>
          </a:xfrm>
          <a:prstGeom prst="ellipse">
            <a:avLst/>
          </a:prstGeom>
          <a:noFill/>
          <a:ln w="301625">
            <a:solidFill>
              <a:srgbClr val="C59368">
                <a:alpha val="18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120" tIns="53560" rIns="107120" bIns="53560" rtlCol="0" anchor="ctr"/>
          <a:lstStyle/>
          <a:p>
            <a:pPr algn="ctr" defTabSz="1180784"/>
            <a:endParaRPr lang="ru-RU" sz="2300" dirty="0">
              <a:solidFill>
                <a:prstClr val="white"/>
              </a:solidFill>
            </a:endParaRPr>
          </a:p>
        </p:txBody>
      </p:sp>
      <p:pic>
        <p:nvPicPr>
          <p:cNvPr id="30" name="Picture 2" descr="C:\Users\au_nekrasova\Desktop\вебинар 02.06.2020\Новый рисунок (12)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933"/>
          <a:stretch/>
        </p:blipFill>
        <p:spPr bwMode="auto">
          <a:xfrm>
            <a:off x="11326930" y="57364"/>
            <a:ext cx="2274874" cy="782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Двенадцатиугольник 5"/>
          <p:cNvSpPr/>
          <p:nvPr/>
        </p:nvSpPr>
        <p:spPr>
          <a:xfrm>
            <a:off x="11996315" y="900534"/>
            <a:ext cx="936104" cy="1306224"/>
          </a:xfrm>
          <a:prstGeom prst="dodecagon">
            <a:avLst/>
          </a:prstGeom>
        </p:spPr>
        <p:txBody>
          <a:bodyPr wrap="square" rtlCol="0" anchor="ctr">
            <a:spAutoFit/>
          </a:bodyPr>
          <a:lstStyle/>
          <a:p>
            <a:pPr algn="ctr">
              <a:lnSpc>
                <a:spcPct val="90000"/>
              </a:lnSpc>
            </a:pPr>
            <a:endParaRPr lang="ru-RU" sz="2800" dirty="0">
              <a:solidFill>
                <a:srgbClr val="562212"/>
              </a:solidFill>
              <a:latin typeface="Arial Black" panose="020B0A04020102020204" pitchFamily="34" charset="0"/>
              <a:ea typeface="Roboto Black" panose="02000000000000000000" pitchFamily="2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1547437" y="840125"/>
            <a:ext cx="2592288" cy="2449872"/>
          </a:xfrm>
          <a:prstGeom prst="ellipse">
            <a:avLst/>
          </a:prstGeom>
          <a:noFill/>
          <a:ln w="301625">
            <a:solidFill>
              <a:srgbClr val="C593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140" tIns="53570" rIns="107140" bIns="53570"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7809" y="1535723"/>
            <a:ext cx="12547841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</a:rPr>
              <a:t>Кто может претендовать на получение субсидии</a:t>
            </a:r>
            <a:r>
              <a:rPr lang="ru-RU" sz="2400" dirty="0"/>
              <a:t> :</a:t>
            </a:r>
          </a:p>
          <a:p>
            <a:r>
              <a:rPr lang="ru-RU" sz="2400" dirty="0"/>
              <a:t>	Субъекты малого и среднего предпринимательства, соответствующие одновременно следующим критериям:</a:t>
            </a:r>
          </a:p>
          <a:p>
            <a:r>
              <a:rPr lang="ru-RU" sz="2400" dirty="0"/>
              <a:t>	- осуществляющим деятельность на территории Ленинградской области;</a:t>
            </a:r>
          </a:p>
          <a:p>
            <a:r>
              <a:rPr lang="ru-RU" sz="2400" dirty="0"/>
              <a:t>	- состоящим на налоговом учете в территориальных налоговых органах Ленинградской области;</a:t>
            </a:r>
          </a:p>
          <a:p>
            <a:r>
              <a:rPr lang="ru-RU" sz="2400" dirty="0"/>
              <a:t>осуществляющим затраты, связанные с уплатой процентов по кредитным договорам, указанных в </a:t>
            </a:r>
            <a:r>
              <a:rPr lang="ru-RU" sz="2400" dirty="0">
                <a:hlinkClick r:id="rId4"/>
              </a:rPr>
              <a:t>пункте 1.4</a:t>
            </a:r>
            <a:r>
              <a:rPr lang="ru-RU" sz="2400" dirty="0"/>
              <a:t> настоящего Порядка;</a:t>
            </a:r>
          </a:p>
          <a:p>
            <a:r>
              <a:rPr lang="ru-RU" sz="2400" dirty="0"/>
              <a:t>	- не осуществляющим в качестве основного вида деятельности деятельность, включенную в </a:t>
            </a:r>
            <a:r>
              <a:rPr lang="ru-RU" sz="2400" dirty="0">
                <a:hlinkClick r:id="rId5"/>
              </a:rPr>
              <a:t>разделы K</a:t>
            </a:r>
            <a:r>
              <a:rPr lang="ru-RU" sz="2400" dirty="0"/>
              <a:t>, </a:t>
            </a:r>
            <a:r>
              <a:rPr lang="ru-RU" sz="2400" dirty="0">
                <a:hlinkClick r:id="rId6"/>
              </a:rPr>
              <a:t>L</a:t>
            </a:r>
            <a:r>
              <a:rPr lang="ru-RU" sz="2400" dirty="0"/>
              <a:t>, </a:t>
            </a:r>
            <a:r>
              <a:rPr lang="ru-RU" sz="2400" dirty="0">
                <a:hlinkClick r:id="rId7"/>
              </a:rPr>
              <a:t>N</a:t>
            </a:r>
            <a:r>
              <a:rPr lang="ru-RU" sz="2400" dirty="0"/>
              <a:t> (за исключением групп кодов </a:t>
            </a:r>
            <a:r>
              <a:rPr lang="ru-RU" sz="2400" dirty="0">
                <a:hlinkClick r:id="rId8"/>
              </a:rPr>
              <a:t>78</a:t>
            </a:r>
            <a:r>
              <a:rPr lang="ru-RU" sz="2400" dirty="0"/>
              <a:t> - </a:t>
            </a:r>
            <a:r>
              <a:rPr lang="ru-RU" sz="2400" dirty="0">
                <a:hlinkClick r:id="rId9"/>
              </a:rPr>
              <a:t>82</a:t>
            </a:r>
            <a:r>
              <a:rPr lang="ru-RU" sz="2400" dirty="0"/>
              <a:t>) Общероссийского классификатора видов экономической деятельности (ОК 029-2014 (КДЕС Ред. 2);</a:t>
            </a:r>
          </a:p>
          <a:p>
            <a:r>
              <a:rPr lang="ru-RU" dirty="0"/>
              <a:t>	</a:t>
            </a:r>
            <a:r>
              <a:rPr lang="ru-RU" sz="2400" dirty="0"/>
              <a:t>- реализующие проекты, направленные на увеличение количества объектов социальной направленности.</a:t>
            </a:r>
          </a:p>
          <a:p>
            <a:r>
              <a:rPr lang="ru-RU" sz="2400" dirty="0"/>
              <a:t>	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xmlns="" val="2020631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1071136" y="369876"/>
            <a:ext cx="708237" cy="120619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120" tIns="53560" rIns="107120" bIns="53560" rtlCol="0" anchor="ctr"/>
          <a:lstStyle/>
          <a:p>
            <a:pPr algn="ctr"/>
            <a:endParaRPr lang="ru-RU" sz="1900">
              <a:solidFill>
                <a:prstClr val="white"/>
              </a:solidFill>
            </a:endParaRPr>
          </a:p>
        </p:txBody>
      </p:sp>
      <p:sp>
        <p:nvSpPr>
          <p:cNvPr id="73" name="Овал 72"/>
          <p:cNvSpPr/>
          <p:nvPr/>
        </p:nvSpPr>
        <p:spPr>
          <a:xfrm>
            <a:off x="8214520" y="-773078"/>
            <a:ext cx="1420510" cy="1295586"/>
          </a:xfrm>
          <a:prstGeom prst="ellipse">
            <a:avLst/>
          </a:prstGeom>
          <a:noFill/>
          <a:ln w="301625">
            <a:solidFill>
              <a:srgbClr val="C59368">
                <a:alpha val="18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120" tIns="53560" rIns="107120" bIns="53560" rtlCol="0" anchor="ctr"/>
          <a:lstStyle/>
          <a:p>
            <a:pPr algn="ctr" defTabSz="1180784"/>
            <a:endParaRPr lang="ru-RU" sz="2300" dirty="0">
              <a:solidFill>
                <a:prstClr val="white"/>
              </a:solidFill>
            </a:endParaRPr>
          </a:p>
        </p:txBody>
      </p:sp>
      <p:pic>
        <p:nvPicPr>
          <p:cNvPr id="30" name="Picture 2" descr="C:\Users\au_nekrasova\Desktop\вебинар 02.06.2020\Новый рисунок (12)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933"/>
          <a:stretch/>
        </p:blipFill>
        <p:spPr bwMode="auto">
          <a:xfrm>
            <a:off x="11326930" y="57364"/>
            <a:ext cx="2274874" cy="782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Двенадцатиугольник 5"/>
          <p:cNvSpPr/>
          <p:nvPr/>
        </p:nvSpPr>
        <p:spPr>
          <a:xfrm>
            <a:off x="11996315" y="900534"/>
            <a:ext cx="936104" cy="1306224"/>
          </a:xfrm>
          <a:prstGeom prst="dodecagon">
            <a:avLst/>
          </a:prstGeom>
        </p:spPr>
        <p:txBody>
          <a:bodyPr wrap="square" rtlCol="0" anchor="ctr">
            <a:spAutoFit/>
          </a:bodyPr>
          <a:lstStyle/>
          <a:p>
            <a:pPr algn="ctr">
              <a:lnSpc>
                <a:spcPct val="90000"/>
              </a:lnSpc>
            </a:pPr>
            <a:endParaRPr lang="ru-RU" sz="2800" dirty="0">
              <a:solidFill>
                <a:srgbClr val="562212"/>
              </a:solidFill>
              <a:latin typeface="Arial Black" panose="020B0A04020102020204" pitchFamily="34" charset="0"/>
              <a:ea typeface="Roboto Black" panose="02000000000000000000" pitchFamily="2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9857" y="369876"/>
            <a:ext cx="1142047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400" dirty="0">
              <a:solidFill>
                <a:srgbClr val="FF0000"/>
              </a:solidFill>
            </a:endParaRPr>
          </a:p>
          <a:p>
            <a:pPr algn="just"/>
            <a:endParaRPr lang="ru-RU" sz="2400" dirty="0">
              <a:solidFill>
                <a:srgbClr val="FF0000"/>
              </a:solidFill>
            </a:endParaRPr>
          </a:p>
          <a:p>
            <a:pPr algn="just"/>
            <a:r>
              <a:rPr lang="ru-RU" sz="2400" dirty="0">
                <a:solidFill>
                  <a:srgbClr val="FF0000"/>
                </a:solidFill>
              </a:rPr>
              <a:t>	</a:t>
            </a:r>
          </a:p>
          <a:p>
            <a:pPr algn="just"/>
            <a:endParaRPr lang="ru-RU" sz="2400" dirty="0">
              <a:solidFill>
                <a:srgbClr val="FF0000"/>
              </a:solidFill>
            </a:endParaRPr>
          </a:p>
          <a:p>
            <a:r>
              <a:rPr lang="ru-RU" sz="2400" dirty="0">
                <a:solidFill>
                  <a:srgbClr val="FF0000"/>
                </a:solidFill>
              </a:rPr>
              <a:t>	</a:t>
            </a:r>
          </a:p>
          <a:p>
            <a:endParaRPr lang="ru-RU" sz="2400" dirty="0">
              <a:solidFill>
                <a:srgbClr val="FF0000"/>
              </a:solidFill>
            </a:endParaRPr>
          </a:p>
          <a:p>
            <a:endParaRPr lang="ru-RU" sz="2400" dirty="0">
              <a:solidFill>
                <a:srgbClr val="FF0000"/>
              </a:solidFill>
            </a:endParaRPr>
          </a:p>
          <a:p>
            <a:endParaRPr lang="ru-RU" sz="2400" dirty="0">
              <a:solidFill>
                <a:srgbClr val="FF0000"/>
              </a:solidFill>
            </a:endParaRPr>
          </a:p>
          <a:p>
            <a:endParaRPr lang="ru-RU" sz="2400" dirty="0">
              <a:solidFill>
                <a:srgbClr val="FF0000"/>
              </a:solidFill>
            </a:endParaRPr>
          </a:p>
          <a:p>
            <a:endParaRPr lang="ru-RU" sz="2400" dirty="0">
              <a:solidFill>
                <a:srgbClr val="FF0000"/>
              </a:solidFill>
            </a:endParaRPr>
          </a:p>
          <a:p>
            <a:endParaRPr lang="ru-RU" sz="2400" dirty="0">
              <a:solidFill>
                <a:srgbClr val="FF0000"/>
              </a:solidFill>
            </a:endParaRPr>
          </a:p>
          <a:p>
            <a:endParaRPr lang="ru-RU" sz="2400" dirty="0">
              <a:solidFill>
                <a:srgbClr val="FF0000"/>
              </a:solidFill>
            </a:endParaRPr>
          </a:p>
          <a:p>
            <a:endParaRPr lang="ru-RU" sz="2400" dirty="0">
              <a:solidFill>
                <a:srgbClr val="FF0000"/>
              </a:solidFill>
            </a:endParaRPr>
          </a:p>
          <a:p>
            <a:endParaRPr lang="ru-RU" sz="2400" dirty="0">
              <a:solidFill>
                <a:srgbClr val="FF0000"/>
              </a:solidFill>
            </a:endParaRPr>
          </a:p>
          <a:p>
            <a:endParaRPr lang="ru-RU" sz="2400" dirty="0">
              <a:solidFill>
                <a:srgbClr val="FF000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86785334"/>
              </p:ext>
            </p:extLst>
          </p:nvPr>
        </p:nvGraphicFramePr>
        <p:xfrm>
          <a:off x="431824" y="1570542"/>
          <a:ext cx="13019050" cy="56757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4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99376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11035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04398">
                <a:tc>
                  <a:txBody>
                    <a:bodyPr/>
                    <a:lstStyle/>
                    <a:p>
                      <a:r>
                        <a:rPr lang="ru-RU" dirty="0"/>
                        <a:t>Виды деятельности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Вид объекта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Требования к объекту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17592">
                <a:tc>
                  <a:txBody>
                    <a:bodyPr/>
                    <a:lstStyle/>
                    <a:p>
                      <a:r>
                        <a:rPr lang="ru-RU" sz="1400" dirty="0"/>
                        <a:t>55.23.11. Услуги детских лагерей на время каникул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Детские лагеря (оздоровительные, спортивные, спортивно-оздоровительные)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/>
                        <a:t>1.Объект расположен на территории Ленинградской области.</a:t>
                      </a:r>
                    </a:p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/>
                        <a:t>2.Не использовался как социальный</a:t>
                      </a:r>
                    </a:p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/>
                        <a:t>до даты подачи заявки на получении субсидии.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94046">
                <a:tc>
                  <a:txBody>
                    <a:bodyPr/>
                    <a:lstStyle/>
                    <a:p>
                      <a:r>
                        <a:rPr lang="ru-RU" sz="1400" dirty="0"/>
                        <a:t>87. Деятельность по уходу с обеспечением проживания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Дом (центр)</a:t>
                      </a:r>
                    </a:p>
                    <a:p>
                      <a:r>
                        <a:rPr lang="ru-RU" sz="1400" dirty="0"/>
                        <a:t>по уходу за пожилыми людьми с проживанием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1.Объект расположен на территории Ленинградской области.</a:t>
                      </a:r>
                    </a:p>
                    <a:p>
                      <a:r>
                        <a:rPr lang="ru-RU" sz="1400" dirty="0"/>
                        <a:t>2.Не использовался как социальный</a:t>
                      </a:r>
                    </a:p>
                    <a:p>
                      <a:r>
                        <a:rPr lang="ru-RU" sz="1400" dirty="0"/>
                        <a:t>до даты подачи заявки на получении субсидии </a:t>
                      </a:r>
                    </a:p>
                    <a:p>
                      <a:r>
                        <a:rPr lang="ru-RU" sz="1400" dirty="0"/>
                        <a:t>3. Количество проживающих не менее 30 человек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51792">
                <a:tc>
                  <a:txBody>
                    <a:bodyPr/>
                    <a:lstStyle/>
                    <a:p>
                      <a:r>
                        <a:rPr lang="ru-RU" sz="1400" dirty="0"/>
                        <a:t>93. Деятельность в области спорта, отдыха и развлечений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Бассейн, фитнес - центр, спортивный зал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Объект расположен на территории Ленинградской области. </a:t>
                      </a:r>
                    </a:p>
                    <a:p>
                      <a:r>
                        <a:rPr lang="ru-RU" sz="1400" b="0" i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Не использовался как социальный</a:t>
                      </a:r>
                    </a:p>
                    <a:p>
                      <a:r>
                        <a:rPr lang="ru-RU" sz="1400" b="0" i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 даты подачи заявки на получении субсидии </a:t>
                      </a:r>
                      <a:r>
                        <a:rPr lang="ru-RU" sz="1400" baseline="0" dirty="0"/>
                        <a:t>.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94046">
                <a:tc>
                  <a:txBody>
                    <a:bodyPr/>
                    <a:lstStyle/>
                    <a:p>
                      <a:r>
                        <a:rPr lang="ru-RU" sz="1400" dirty="0"/>
                        <a:t>96.04 Деятельность физкультурно-оздоровительная</a:t>
                      </a:r>
                    </a:p>
                    <a:p>
                      <a:r>
                        <a:rPr lang="ru-RU" sz="1400" dirty="0"/>
                        <a:t>96.09 Предоставление прочих персональных услуг, не включенных в другие группировки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Общественная баня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1.Объект расположен на территории Ленинградской области. </a:t>
                      </a:r>
                    </a:p>
                    <a:p>
                      <a:r>
                        <a:rPr lang="ru-RU" sz="1400" dirty="0"/>
                        <a:t>2.Не использовался как социальный</a:t>
                      </a:r>
                    </a:p>
                    <a:p>
                      <a:r>
                        <a:rPr lang="ru-RU" sz="1400" dirty="0"/>
                        <a:t>до даты подачи заявки на получении субсидии</a:t>
                      </a:r>
                    </a:p>
                    <a:p>
                      <a:r>
                        <a:rPr lang="ru-RU" sz="1400" dirty="0"/>
                        <a:t>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3. Вместимость объекта не менее 50 мест.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146956">
                <a:tc>
                  <a:txBody>
                    <a:bodyPr/>
                    <a:lstStyle/>
                    <a:p>
                      <a:r>
                        <a:rPr lang="ru-RU" sz="1400" dirty="0"/>
                        <a:t>85.11 Образование дошкольное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Детский сад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1.Объект расположен на территории Ленинградской области.</a:t>
                      </a:r>
                    </a:p>
                    <a:p>
                      <a:r>
                        <a:rPr lang="ru-RU" sz="1400" dirty="0"/>
                        <a:t>2. Исключаются :</a:t>
                      </a:r>
                    </a:p>
                    <a:p>
                      <a:r>
                        <a:rPr lang="ru-RU" sz="1400" dirty="0"/>
                        <a:t>- дошкольные образовательные организации,   осуществляющие деятельность только  по уходу и присмотру за детьми;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dirty="0"/>
                        <a:t>дошкольные образовательные организации государственной формы собственности.</a:t>
                      </a:r>
                    </a:p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/>
                        <a:t>3. Количество мест не менее 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935881" y="324471"/>
            <a:ext cx="1199653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	Объект социальной направленности </a:t>
            </a:r>
            <a:r>
              <a:rPr lang="ru-RU" dirty="0"/>
              <a:t>– объект(ы) недвижимого имущества</a:t>
            </a:r>
            <a:br>
              <a:rPr lang="ru-RU" dirty="0"/>
            </a:br>
            <a:r>
              <a:rPr lang="ru-RU" dirty="0"/>
              <a:t>нежилого назначения (здание, сооружение, помещение (часть здания)), в котором планируется  осуществление деятельности в сфере социального предпринимательства, и соответствующий требованиям</a:t>
            </a:r>
            <a:br>
              <a:rPr lang="ru-RU" dirty="0"/>
            </a:br>
            <a:r>
              <a:rPr lang="ru-RU" dirty="0"/>
              <a:t>к объекту, указанным в Приложении 4 настоящего Порядка.</a:t>
            </a:r>
          </a:p>
        </p:txBody>
      </p:sp>
    </p:spTree>
    <p:extLst>
      <p:ext uri="{BB962C8B-B14F-4D97-AF65-F5344CB8AC3E}">
        <p14:creationId xmlns:p14="http://schemas.microsoft.com/office/powerpoint/2010/main" xmlns="" val="2832907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1071136" y="369876"/>
            <a:ext cx="708237" cy="120619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120" tIns="53560" rIns="107120" bIns="53560" rtlCol="0" anchor="ctr"/>
          <a:lstStyle/>
          <a:p>
            <a:pPr algn="ctr"/>
            <a:endParaRPr lang="ru-RU" sz="1900">
              <a:solidFill>
                <a:prstClr val="white"/>
              </a:solidFill>
            </a:endParaRPr>
          </a:p>
        </p:txBody>
      </p:sp>
      <p:sp>
        <p:nvSpPr>
          <p:cNvPr id="73" name="Овал 72"/>
          <p:cNvSpPr/>
          <p:nvPr/>
        </p:nvSpPr>
        <p:spPr>
          <a:xfrm>
            <a:off x="8214520" y="-773078"/>
            <a:ext cx="1420510" cy="1295586"/>
          </a:xfrm>
          <a:prstGeom prst="ellipse">
            <a:avLst/>
          </a:prstGeom>
          <a:noFill/>
          <a:ln w="301625">
            <a:solidFill>
              <a:srgbClr val="C59368">
                <a:alpha val="18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120" tIns="53560" rIns="107120" bIns="53560" rtlCol="0" anchor="ctr"/>
          <a:lstStyle/>
          <a:p>
            <a:pPr algn="ctr" defTabSz="1180784"/>
            <a:endParaRPr lang="ru-RU" sz="2300" dirty="0">
              <a:solidFill>
                <a:prstClr val="white"/>
              </a:solidFill>
            </a:endParaRPr>
          </a:p>
        </p:txBody>
      </p:sp>
      <p:pic>
        <p:nvPicPr>
          <p:cNvPr id="30" name="Picture 2" descr="C:\Users\au_nekrasova\Desktop\вебинар 02.06.2020\Новый рисунок (12)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933"/>
          <a:stretch/>
        </p:blipFill>
        <p:spPr bwMode="auto">
          <a:xfrm>
            <a:off x="11326930" y="57364"/>
            <a:ext cx="2274874" cy="782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Двенадцатиугольник 5"/>
          <p:cNvSpPr/>
          <p:nvPr/>
        </p:nvSpPr>
        <p:spPr>
          <a:xfrm>
            <a:off x="11996315" y="900534"/>
            <a:ext cx="936104" cy="1306224"/>
          </a:xfrm>
          <a:prstGeom prst="dodecagon">
            <a:avLst/>
          </a:prstGeom>
        </p:spPr>
        <p:txBody>
          <a:bodyPr wrap="square" rtlCol="0" anchor="ctr">
            <a:spAutoFit/>
          </a:bodyPr>
          <a:lstStyle/>
          <a:p>
            <a:pPr algn="ctr">
              <a:lnSpc>
                <a:spcPct val="90000"/>
              </a:lnSpc>
            </a:pPr>
            <a:endParaRPr lang="ru-RU" sz="2800" dirty="0">
              <a:solidFill>
                <a:srgbClr val="562212"/>
              </a:solidFill>
              <a:latin typeface="Arial Black" panose="020B0A04020102020204" pitchFamily="34" charset="0"/>
              <a:ea typeface="Roboto Black" panose="02000000000000000000" pitchFamily="2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75841" y="612503"/>
            <a:ext cx="1252939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Возмещению подлежат:</a:t>
            </a:r>
          </a:p>
          <a:p>
            <a:r>
              <a:rPr lang="ru-RU" dirty="0">
                <a:solidFill>
                  <a:srgbClr val="FF0000"/>
                </a:solidFill>
              </a:rPr>
              <a:t>	</a:t>
            </a:r>
            <a:r>
              <a:rPr lang="ru-RU" dirty="0"/>
              <a:t>а) затраты, связанные с уплатой процентов по кредитным договорам, заключенным в целях приобретения объекта социальной направленности;</a:t>
            </a:r>
          </a:p>
          <a:p>
            <a:r>
              <a:rPr lang="ru-RU" dirty="0"/>
              <a:t>	б) затраты, связанных с уплатой процентов по кредитным договорам, заключенным в целях проведения реконструкции  объекта социальной направленности, находящегося в собственности соискателя.</a:t>
            </a:r>
          </a:p>
          <a:p>
            <a:r>
              <a:rPr lang="ru-RU" dirty="0">
                <a:solidFill>
                  <a:srgbClr val="FF0000"/>
                </a:solidFill>
              </a:rPr>
              <a:t> 	</a:t>
            </a:r>
          </a:p>
          <a:p>
            <a:r>
              <a:rPr lang="ru-RU" dirty="0">
                <a:solidFill>
                  <a:srgbClr val="FF0000"/>
                </a:solidFill>
              </a:rPr>
              <a:t>	</a:t>
            </a:r>
            <a:r>
              <a:rPr lang="ru-RU" dirty="0"/>
              <a:t>Возмещаются затраты по кредитному договору, заключенному </a:t>
            </a:r>
            <a:r>
              <a:rPr lang="ru-RU" dirty="0">
                <a:solidFill>
                  <a:srgbClr val="FF0000"/>
                </a:solidFill>
              </a:rPr>
              <a:t>не ранее марта 2021 года. </a:t>
            </a:r>
            <a:r>
              <a:rPr lang="ru-RU" dirty="0"/>
              <a:t>Соглашение заключается в рамках отбора </a:t>
            </a:r>
            <a:r>
              <a:rPr lang="ru-RU" dirty="0">
                <a:solidFill>
                  <a:srgbClr val="FF0000"/>
                </a:solidFill>
              </a:rPr>
              <a:t>на трехлетний период </a:t>
            </a:r>
            <a:r>
              <a:rPr lang="ru-RU" dirty="0"/>
              <a:t>(текущий финансовый год и последующие два года). </a:t>
            </a:r>
          </a:p>
          <a:p>
            <a:endParaRPr lang="ru-RU" dirty="0">
              <a:solidFill>
                <a:srgbClr val="FF0000"/>
              </a:solidFill>
            </a:endParaRPr>
          </a:p>
          <a:p>
            <a:r>
              <a:rPr lang="ru-RU" dirty="0">
                <a:solidFill>
                  <a:srgbClr val="FF0000"/>
                </a:solidFill>
              </a:rPr>
              <a:t>	</a:t>
            </a:r>
            <a:r>
              <a:rPr lang="ru-RU" dirty="0"/>
              <a:t>Субсидия предоставляется в размере, </a:t>
            </a:r>
            <a:r>
              <a:rPr lang="ru-RU" dirty="0">
                <a:solidFill>
                  <a:srgbClr val="FF0000"/>
                </a:solidFill>
              </a:rPr>
              <a:t>не менее 80 процентов </a:t>
            </a:r>
            <a:r>
              <a:rPr lang="ru-RU" dirty="0"/>
              <a:t>от произведенных затрат получателем субсидии.</a:t>
            </a:r>
          </a:p>
          <a:p>
            <a:r>
              <a:rPr lang="ru-RU" dirty="0"/>
              <a:t>	 Размер субсидии на компенсацию части затрат, связанных с уплатой процентов по кредитным договорам в иностранной валюте, рассчитывается по официальному курсу, установленному Центральным банком Российской Федерации на дату осуществления платежей.</a:t>
            </a:r>
          </a:p>
          <a:p>
            <a:endParaRPr lang="ru-RU" dirty="0">
              <a:solidFill>
                <a:srgbClr val="FF0000"/>
              </a:solidFill>
            </a:endParaRPr>
          </a:p>
          <a:p>
            <a:r>
              <a:rPr lang="ru-RU" dirty="0">
                <a:solidFill>
                  <a:srgbClr val="FF0000"/>
                </a:solidFill>
              </a:rPr>
              <a:t>	Результат и показатели предоставления субсидии</a:t>
            </a:r>
          </a:p>
          <a:p>
            <a:endParaRPr lang="ru-RU" dirty="0">
              <a:solidFill>
                <a:srgbClr val="FF0000"/>
              </a:solidFill>
            </a:endParaRPr>
          </a:p>
          <a:p>
            <a:r>
              <a:rPr lang="ru-RU" dirty="0">
                <a:solidFill>
                  <a:srgbClr val="FF0000"/>
                </a:solidFill>
              </a:rPr>
              <a:t>Результат – </a:t>
            </a:r>
            <a:r>
              <a:rPr lang="ru-RU" dirty="0"/>
              <a:t>ввод объекта в эксплуатацию не позднее года предоставления субсидии</a:t>
            </a:r>
            <a:r>
              <a:rPr lang="ru-RU" dirty="0">
                <a:solidFill>
                  <a:srgbClr val="FF0000"/>
                </a:solidFill>
              </a:rPr>
              <a:t>.</a:t>
            </a:r>
          </a:p>
          <a:p>
            <a:endParaRPr lang="ru-RU" dirty="0">
              <a:solidFill>
                <a:srgbClr val="FF0000"/>
              </a:solidFill>
            </a:endParaRPr>
          </a:p>
          <a:p>
            <a:r>
              <a:rPr lang="ru-RU" dirty="0">
                <a:solidFill>
                  <a:srgbClr val="FF0000"/>
                </a:solidFill>
              </a:rPr>
              <a:t>Показатели  </a:t>
            </a:r>
            <a:r>
              <a:rPr lang="ru-RU" dirty="0"/>
              <a:t>необходимый для достижения результата предоставления субсидии:</a:t>
            </a:r>
          </a:p>
          <a:p>
            <a:endParaRPr lang="ru-RU" dirty="0"/>
          </a:p>
          <a:p>
            <a:r>
              <a:rPr lang="ru-RU" dirty="0"/>
              <a:t>среднесписочная численность работников, заявленная  в проекте</a:t>
            </a:r>
          </a:p>
          <a:p>
            <a:r>
              <a:rPr lang="ru-RU" dirty="0"/>
              <a:t>выручка от оказания услуга заявленная  в проекте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02853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1071136" y="369876"/>
            <a:ext cx="708237" cy="120619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120" tIns="53560" rIns="107120" bIns="53560" rtlCol="0" anchor="ctr"/>
          <a:lstStyle/>
          <a:p>
            <a:pPr algn="ctr"/>
            <a:endParaRPr lang="ru-RU" sz="1900">
              <a:solidFill>
                <a:prstClr val="white"/>
              </a:solidFill>
            </a:endParaRPr>
          </a:p>
        </p:txBody>
      </p:sp>
      <p:sp>
        <p:nvSpPr>
          <p:cNvPr id="73" name="Овал 72"/>
          <p:cNvSpPr/>
          <p:nvPr/>
        </p:nvSpPr>
        <p:spPr>
          <a:xfrm>
            <a:off x="8214520" y="-773078"/>
            <a:ext cx="1420510" cy="1295586"/>
          </a:xfrm>
          <a:prstGeom prst="ellipse">
            <a:avLst/>
          </a:prstGeom>
          <a:noFill/>
          <a:ln w="301625">
            <a:solidFill>
              <a:srgbClr val="C59368">
                <a:alpha val="18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120" tIns="53560" rIns="107120" bIns="53560" rtlCol="0" anchor="ctr"/>
          <a:lstStyle/>
          <a:p>
            <a:pPr algn="ctr" defTabSz="1180784"/>
            <a:endParaRPr lang="ru-RU" sz="2300" dirty="0">
              <a:solidFill>
                <a:prstClr val="white"/>
              </a:solidFill>
            </a:endParaRPr>
          </a:p>
        </p:txBody>
      </p:sp>
      <p:pic>
        <p:nvPicPr>
          <p:cNvPr id="30" name="Picture 2" descr="C:\Users\au_nekrasova\Desktop\вебинар 02.06.2020\Новый рисунок (12)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933"/>
          <a:stretch/>
        </p:blipFill>
        <p:spPr bwMode="auto">
          <a:xfrm>
            <a:off x="11326930" y="57364"/>
            <a:ext cx="2274874" cy="782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Двенадцатиугольник 5"/>
          <p:cNvSpPr/>
          <p:nvPr/>
        </p:nvSpPr>
        <p:spPr>
          <a:xfrm>
            <a:off x="11996315" y="900534"/>
            <a:ext cx="936104" cy="1306224"/>
          </a:xfrm>
          <a:prstGeom prst="dodecagon">
            <a:avLst/>
          </a:prstGeom>
        </p:spPr>
        <p:txBody>
          <a:bodyPr wrap="square" rtlCol="0" anchor="ctr">
            <a:spAutoFit/>
          </a:bodyPr>
          <a:lstStyle/>
          <a:p>
            <a:pPr algn="ctr">
              <a:lnSpc>
                <a:spcPct val="90000"/>
              </a:lnSpc>
            </a:pPr>
            <a:endParaRPr lang="ru-RU" sz="2800" dirty="0">
              <a:solidFill>
                <a:srgbClr val="562212"/>
              </a:solidFill>
              <a:latin typeface="Arial Black" panose="020B0A04020102020204" pitchFamily="34" charset="0"/>
              <a:ea typeface="Roboto Black" panose="02000000000000000000" pitchFamily="2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5841" y="840125"/>
            <a:ext cx="1235657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rgbClr val="FF0000"/>
                </a:solidFill>
              </a:rPr>
              <a:t>Ограничения:</a:t>
            </a:r>
          </a:p>
          <a:p>
            <a:pPr algn="just"/>
            <a:endParaRPr lang="ru-RU" sz="2400" dirty="0">
              <a:solidFill>
                <a:srgbClr val="FF0000"/>
              </a:solidFill>
            </a:endParaRPr>
          </a:p>
          <a:p>
            <a:pPr algn="just"/>
            <a:r>
              <a:rPr lang="ru-RU" sz="2400" dirty="0"/>
              <a:t>Сдача объекта социальной направленности в аренду</a:t>
            </a:r>
          </a:p>
          <a:p>
            <a:pPr algn="just"/>
            <a:endParaRPr lang="ru-RU" sz="2400" dirty="0"/>
          </a:p>
          <a:p>
            <a:pPr algn="just"/>
            <a:r>
              <a:rPr lang="ru-RU" sz="2400" dirty="0"/>
              <a:t>Запуск социального проекта не позднее года, следующего за годом предоставления субсидии</a:t>
            </a:r>
          </a:p>
          <a:p>
            <a:pPr algn="just"/>
            <a:endParaRPr lang="ru-RU" sz="2400" dirty="0"/>
          </a:p>
          <a:p>
            <a:pPr algn="just"/>
            <a:r>
              <a:rPr lang="ru-RU" sz="2400" dirty="0"/>
              <a:t>Отчуждение объекта в течение 10 лет начиная с года, следующего за годом предоставления субсидии</a:t>
            </a:r>
          </a:p>
          <a:p>
            <a:pPr algn="just"/>
            <a:r>
              <a:rPr lang="ru-RU" sz="2400" dirty="0">
                <a:solidFill>
                  <a:srgbClr val="FF0000"/>
                </a:solidFill>
              </a:rPr>
              <a:t> </a:t>
            </a:r>
          </a:p>
          <a:p>
            <a:pPr algn="just"/>
            <a:endParaRPr lang="ru-RU" sz="2400" dirty="0">
              <a:solidFill>
                <a:srgbClr val="FF0000"/>
              </a:solidFill>
            </a:endParaRPr>
          </a:p>
          <a:p>
            <a:pPr algn="just"/>
            <a:r>
              <a:rPr lang="ru-RU" sz="2400" dirty="0">
                <a:solidFill>
                  <a:srgbClr val="FF0000"/>
                </a:solidFill>
              </a:rPr>
              <a:t>Заявки на участие в отборе подаются только в электронном виде посредством</a:t>
            </a:r>
          </a:p>
          <a:p>
            <a:pPr algn="just"/>
            <a:r>
              <a:rPr lang="ru-RU" sz="2400" dirty="0"/>
              <a:t>ГИС "Прием конкурсных заявок от субъектов малого и среднего  предпринимательства на предоставление субсидий" (https://ssmsp.lenreg.ru)</a:t>
            </a:r>
            <a:br>
              <a:rPr lang="ru-RU" sz="2400" dirty="0"/>
            </a:br>
            <a:r>
              <a:rPr lang="ru-RU" sz="2400" dirty="0"/>
              <a:t>с использованием усиленной квалифицированной электронной подписи</a:t>
            </a:r>
            <a:r>
              <a:rPr lang="ru-RU" sz="2400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5700702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4" descr="https://is3-ssl.mzstatic.com/image/thumb/Purple123/v4/b1/a2/32/b1a23230-83b5-b628-340b-eda9ba4baf82/AppIconLLC-0-0-1x_U007emarketing-0-0-0-7-0-0-85-220.png/1200x630wa.png">
            <a:extLst>
              <a:ext uri="{FF2B5EF4-FFF2-40B4-BE49-F238E27FC236}">
                <a16:creationId xmlns:a16="http://schemas.microsoft.com/office/drawing/2014/main" xmlns="" id="{5DBE9342-8AC8-452A-8903-06E152C0081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ackgroundRemoval t="12261" b="77585" l="27307" r="7318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1573" t="4095" r="21085" b="14250"/>
          <a:stretch/>
        </p:blipFill>
        <p:spPr bwMode="auto">
          <a:xfrm>
            <a:off x="6112081" y="5508449"/>
            <a:ext cx="1586850" cy="1273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5"/>
          <a:srcRect t="-77" r="218" b="-1"/>
          <a:stretch/>
        </p:blipFill>
        <p:spPr>
          <a:xfrm>
            <a:off x="12225311" y="6218181"/>
            <a:ext cx="2649039" cy="2373501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1071136" y="369876"/>
            <a:ext cx="708237" cy="120619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120" tIns="53560" rIns="107120" bIns="53560" rtlCol="0" anchor="ctr"/>
          <a:lstStyle/>
          <a:p>
            <a:pPr algn="ctr"/>
            <a:endParaRPr lang="ru-RU" sz="1900">
              <a:solidFill>
                <a:prstClr val="white"/>
              </a:solidFill>
            </a:endParaRPr>
          </a:p>
        </p:txBody>
      </p:sp>
      <p:sp>
        <p:nvSpPr>
          <p:cNvPr id="73" name="Овал 72"/>
          <p:cNvSpPr/>
          <p:nvPr/>
        </p:nvSpPr>
        <p:spPr>
          <a:xfrm>
            <a:off x="8214520" y="-773078"/>
            <a:ext cx="1420510" cy="1295586"/>
          </a:xfrm>
          <a:prstGeom prst="ellipse">
            <a:avLst/>
          </a:prstGeom>
          <a:noFill/>
          <a:ln w="301625">
            <a:solidFill>
              <a:srgbClr val="C59368">
                <a:alpha val="18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120" tIns="53560" rIns="107120" bIns="53560" rtlCol="0" anchor="ctr"/>
          <a:lstStyle/>
          <a:p>
            <a:pPr algn="ctr" defTabSz="1180784"/>
            <a:endParaRPr lang="ru-RU" sz="2300" dirty="0">
              <a:solidFill>
                <a:prstClr val="white"/>
              </a:solidFill>
            </a:endParaRPr>
          </a:p>
        </p:txBody>
      </p:sp>
      <p:grpSp>
        <p:nvGrpSpPr>
          <p:cNvPr id="22" name="Группа 38"/>
          <p:cNvGrpSpPr>
            <a:grpSpLocks/>
          </p:cNvGrpSpPr>
          <p:nvPr/>
        </p:nvGrpSpPr>
        <p:grpSpPr bwMode="auto">
          <a:xfrm>
            <a:off x="8778877" y="2019302"/>
            <a:ext cx="4255778" cy="4026182"/>
            <a:chOff x="6156176" y="2276871"/>
            <a:chExt cx="3201888" cy="3673217"/>
          </a:xfrm>
          <a:solidFill>
            <a:srgbClr val="ED5338"/>
          </a:solidFill>
        </p:grpSpPr>
        <p:grpSp>
          <p:nvGrpSpPr>
            <p:cNvPr id="25" name="Группа 16"/>
            <p:cNvGrpSpPr>
              <a:grpSpLocks/>
            </p:cNvGrpSpPr>
            <p:nvPr/>
          </p:nvGrpSpPr>
          <p:grpSpPr bwMode="auto">
            <a:xfrm>
              <a:off x="6156176" y="2276871"/>
              <a:ext cx="2592968" cy="3063384"/>
              <a:chOff x="6156176" y="2276872"/>
              <a:chExt cx="2592968" cy="2592405"/>
            </a:xfrm>
            <a:grpFill/>
          </p:grpSpPr>
          <p:sp>
            <p:nvSpPr>
              <p:cNvPr id="42" name="Загнутый угол 7"/>
              <p:cNvSpPr/>
              <p:nvPr/>
            </p:nvSpPr>
            <p:spPr>
              <a:xfrm>
                <a:off x="6156176" y="2276872"/>
                <a:ext cx="2592968" cy="2592405"/>
              </a:xfrm>
              <a:prstGeom prst="foldedCorner">
                <a:avLst/>
              </a:prstGeom>
              <a:grpFill/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43" name="TextBox 8"/>
              <p:cNvSpPr txBox="1">
                <a:spLocks noChangeArrowheads="1"/>
              </p:cNvSpPr>
              <p:nvPr/>
            </p:nvSpPr>
            <p:spPr bwMode="auto">
              <a:xfrm>
                <a:off x="6228087" y="3151244"/>
                <a:ext cx="2448466" cy="1069308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ru-RU" sz="4200" b="1" dirty="0">
                    <a:solidFill>
                      <a:srgbClr val="FFFFFF"/>
                    </a:solidFill>
                    <a:latin typeface="Calibri" pitchFamily="34" charset="0"/>
                  </a:rPr>
                  <a:t>Региональные проекты</a:t>
                </a:r>
              </a:p>
            </p:txBody>
          </p:sp>
        </p:grpSp>
        <p:grpSp>
          <p:nvGrpSpPr>
            <p:cNvPr id="26" name="Группа 26"/>
            <p:cNvGrpSpPr>
              <a:grpSpLocks/>
            </p:cNvGrpSpPr>
            <p:nvPr/>
          </p:nvGrpSpPr>
          <p:grpSpPr bwMode="auto">
            <a:xfrm>
              <a:off x="6308968" y="2429329"/>
              <a:ext cx="2591845" cy="3063382"/>
              <a:chOff x="6156568" y="2276921"/>
              <a:chExt cx="2591845" cy="2592404"/>
            </a:xfrm>
            <a:grpFill/>
          </p:grpSpPr>
          <p:sp>
            <p:nvSpPr>
              <p:cNvPr id="40" name="Загнутый угол 39"/>
              <p:cNvSpPr/>
              <p:nvPr/>
            </p:nvSpPr>
            <p:spPr>
              <a:xfrm>
                <a:off x="6156568" y="2276921"/>
                <a:ext cx="2591845" cy="2592404"/>
              </a:xfrm>
              <a:prstGeom prst="foldedCorner">
                <a:avLst/>
              </a:prstGeom>
              <a:grpFill/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41" name="TextBox 28"/>
              <p:cNvSpPr txBox="1">
                <a:spLocks noChangeArrowheads="1"/>
              </p:cNvSpPr>
              <p:nvPr/>
            </p:nvSpPr>
            <p:spPr bwMode="auto">
              <a:xfrm>
                <a:off x="6228136" y="3151244"/>
                <a:ext cx="2448370" cy="1069308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ru-RU" sz="4200" b="1" dirty="0">
                    <a:solidFill>
                      <a:srgbClr val="FFFFFF"/>
                    </a:solidFill>
                    <a:latin typeface="Calibri" pitchFamily="34" charset="0"/>
                  </a:rPr>
                  <a:t>Региональные проекты</a:t>
                </a:r>
              </a:p>
            </p:txBody>
          </p:sp>
        </p:grpSp>
        <p:grpSp>
          <p:nvGrpSpPr>
            <p:cNvPr id="27" name="Группа 29"/>
            <p:cNvGrpSpPr>
              <a:grpSpLocks/>
            </p:cNvGrpSpPr>
            <p:nvPr/>
          </p:nvGrpSpPr>
          <p:grpSpPr bwMode="auto">
            <a:xfrm>
              <a:off x="6461760" y="2580496"/>
              <a:ext cx="2590721" cy="3063382"/>
              <a:chOff x="6156960" y="2275878"/>
              <a:chExt cx="2590721" cy="2592404"/>
            </a:xfrm>
            <a:grpFill/>
          </p:grpSpPr>
          <p:sp>
            <p:nvSpPr>
              <p:cNvPr id="38" name="Загнутый угол 37"/>
              <p:cNvSpPr/>
              <p:nvPr/>
            </p:nvSpPr>
            <p:spPr>
              <a:xfrm>
                <a:off x="6156960" y="2275878"/>
                <a:ext cx="2590721" cy="2592404"/>
              </a:xfrm>
              <a:prstGeom prst="foldedCorner">
                <a:avLst/>
              </a:prstGeom>
              <a:grpFill/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9" name="TextBox 31"/>
              <p:cNvSpPr txBox="1">
                <a:spLocks noChangeArrowheads="1"/>
              </p:cNvSpPr>
              <p:nvPr/>
            </p:nvSpPr>
            <p:spPr bwMode="auto">
              <a:xfrm>
                <a:off x="6228136" y="3151244"/>
                <a:ext cx="2448370" cy="1069308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ru-RU" sz="4200" b="1" dirty="0">
                    <a:solidFill>
                      <a:srgbClr val="FFFFFF"/>
                    </a:solidFill>
                    <a:latin typeface="Calibri" pitchFamily="34" charset="0"/>
                  </a:rPr>
                  <a:t>Региональные проекты</a:t>
                </a:r>
              </a:p>
            </p:txBody>
          </p:sp>
        </p:grpSp>
        <p:grpSp>
          <p:nvGrpSpPr>
            <p:cNvPr id="32" name="Группа 32"/>
            <p:cNvGrpSpPr>
              <a:grpSpLocks/>
            </p:cNvGrpSpPr>
            <p:nvPr/>
          </p:nvGrpSpPr>
          <p:grpSpPr bwMode="auto">
            <a:xfrm>
              <a:off x="6613429" y="2734247"/>
              <a:ext cx="2591844" cy="3063384"/>
              <a:chOff x="6156229" y="2277020"/>
              <a:chExt cx="2591844" cy="2592405"/>
            </a:xfrm>
            <a:grpFill/>
          </p:grpSpPr>
          <p:sp>
            <p:nvSpPr>
              <p:cNvPr id="36" name="Загнутый угол 35"/>
              <p:cNvSpPr/>
              <p:nvPr/>
            </p:nvSpPr>
            <p:spPr>
              <a:xfrm>
                <a:off x="6156229" y="2277020"/>
                <a:ext cx="2591844" cy="2592405"/>
              </a:xfrm>
              <a:prstGeom prst="foldedCorner">
                <a:avLst/>
              </a:prstGeom>
              <a:grpFill/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7" name="TextBox 34"/>
              <p:cNvSpPr txBox="1">
                <a:spLocks noChangeArrowheads="1"/>
              </p:cNvSpPr>
              <p:nvPr/>
            </p:nvSpPr>
            <p:spPr bwMode="auto">
              <a:xfrm>
                <a:off x="6228136" y="3151244"/>
                <a:ext cx="2448370" cy="1069308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ru-RU" sz="4200" b="1" dirty="0">
                    <a:solidFill>
                      <a:srgbClr val="FFFFFF"/>
                    </a:solidFill>
                    <a:latin typeface="Calibri" pitchFamily="34" charset="0"/>
                  </a:rPr>
                  <a:t>Региональные проекты</a:t>
                </a:r>
              </a:p>
            </p:txBody>
          </p:sp>
        </p:grpSp>
        <p:grpSp>
          <p:nvGrpSpPr>
            <p:cNvPr id="33" name="Группа 35"/>
            <p:cNvGrpSpPr>
              <a:grpSpLocks/>
            </p:cNvGrpSpPr>
            <p:nvPr/>
          </p:nvGrpSpPr>
          <p:grpSpPr bwMode="auto">
            <a:xfrm>
              <a:off x="6765097" y="2886705"/>
              <a:ext cx="2592967" cy="3063383"/>
              <a:chOff x="6155497" y="2277069"/>
              <a:chExt cx="2592967" cy="2592405"/>
            </a:xfrm>
            <a:grpFill/>
          </p:grpSpPr>
          <p:sp>
            <p:nvSpPr>
              <p:cNvPr id="34" name="Загнутый угол 33"/>
              <p:cNvSpPr/>
              <p:nvPr/>
            </p:nvSpPr>
            <p:spPr>
              <a:xfrm>
                <a:off x="6155497" y="2277069"/>
                <a:ext cx="2592967" cy="2592405"/>
              </a:xfrm>
              <a:prstGeom prst="foldedCorner">
                <a:avLst/>
              </a:prstGeom>
              <a:grpFill/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5" name="TextBox 37"/>
              <p:cNvSpPr txBox="1">
                <a:spLocks noChangeArrowheads="1"/>
              </p:cNvSpPr>
              <p:nvPr/>
            </p:nvSpPr>
            <p:spPr bwMode="auto">
              <a:xfrm>
                <a:off x="6228522" y="2714422"/>
                <a:ext cx="2448040" cy="499011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endParaRPr lang="ru-RU" sz="3600" b="1" dirty="0">
                  <a:solidFill>
                    <a:srgbClr val="C0504D">
                      <a:lumMod val="50000"/>
                    </a:srgbClr>
                  </a:solidFill>
                </a:endParaRPr>
              </a:p>
            </p:txBody>
          </p:sp>
        </p:grpSp>
      </p:grpSp>
      <p:pic>
        <p:nvPicPr>
          <p:cNvPr id="45" name="Рисунок 44">
            <a:extLst>
              <a:ext uri="{FF2B5EF4-FFF2-40B4-BE49-F238E27FC236}">
                <a16:creationId xmlns:a16="http://schemas.microsoft.com/office/drawing/2014/main" xmlns="" id="{651267E9-C22A-43E5-B343-0FB4B1D8BD3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67953" y="5729880"/>
            <a:ext cx="1050899" cy="892558"/>
          </a:xfrm>
          <a:prstGeom prst="rect">
            <a:avLst/>
          </a:prstGeom>
        </p:spPr>
      </p:pic>
      <p:pic>
        <p:nvPicPr>
          <p:cNvPr id="46" name="Рисунок 45">
            <a:extLst>
              <a:ext uri="{FF2B5EF4-FFF2-40B4-BE49-F238E27FC236}">
                <a16:creationId xmlns:a16="http://schemas.microsoft.com/office/drawing/2014/main" xmlns="" id="{44C0C741-087A-4ADE-8A4B-79DCC176EE6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36171" y="5692734"/>
            <a:ext cx="1189989" cy="1088855"/>
          </a:xfrm>
          <a:prstGeom prst="rect">
            <a:avLst/>
          </a:prstGeom>
        </p:spPr>
      </p:pic>
      <p:pic>
        <p:nvPicPr>
          <p:cNvPr id="47" name="Рисунок 46">
            <a:extLst>
              <a:ext uri="{FF2B5EF4-FFF2-40B4-BE49-F238E27FC236}">
                <a16:creationId xmlns:a16="http://schemas.microsoft.com/office/drawing/2014/main" xmlns="" id="{07BB8218-089B-4906-918F-D7DCF9ADED57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90731" y="5688832"/>
            <a:ext cx="1169916" cy="1070488"/>
          </a:xfrm>
          <a:prstGeom prst="rect">
            <a:avLst/>
          </a:prstGeom>
        </p:spPr>
      </p:pic>
      <p:pic>
        <p:nvPicPr>
          <p:cNvPr id="48" name="Рисунок 47">
            <a:extLst>
              <a:ext uri="{FF2B5EF4-FFF2-40B4-BE49-F238E27FC236}">
                <a16:creationId xmlns:a16="http://schemas.microsoft.com/office/drawing/2014/main" xmlns="" id="{D030AA12-847A-43E6-A776-CB7135A157E8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11874" y="5781833"/>
            <a:ext cx="995238" cy="910656"/>
          </a:xfrm>
          <a:prstGeom prst="rect">
            <a:avLst/>
          </a:prstGeom>
        </p:spPr>
      </p:pic>
      <p:sp>
        <p:nvSpPr>
          <p:cNvPr id="49" name="Прямоугольник 1">
            <a:extLst>
              <a:ext uri="{FF2B5EF4-FFF2-40B4-BE49-F238E27FC236}">
                <a16:creationId xmlns:a16="http://schemas.microsoft.com/office/drawing/2014/main" xmlns="" id="{50F2F265-1129-4A13-92A6-688CF46A603C}"/>
              </a:ext>
            </a:extLst>
          </p:cNvPr>
          <p:cNvSpPr/>
          <p:nvPr/>
        </p:nvSpPr>
        <p:spPr>
          <a:xfrm>
            <a:off x="686858" y="2023135"/>
            <a:ext cx="7935953" cy="2139013"/>
          </a:xfrm>
          <a:prstGeom prst="rect">
            <a:avLst/>
          </a:prstGeom>
        </p:spPr>
        <p:txBody>
          <a:bodyPr wrap="square" lIns="91405" tIns="45703" rIns="91405" bIns="45703">
            <a:spAutoFit/>
          </a:bodyPr>
          <a:lstStyle/>
          <a:p>
            <a:pPr algn="ctr"/>
            <a:r>
              <a:rPr lang="ru-RU" sz="3200" b="1" dirty="0">
                <a:solidFill>
                  <a:srgbClr val="562212"/>
                </a:solidFill>
                <a:latin typeface="Arial Black" pitchFamily="34" charset="0"/>
              </a:rPr>
              <a:t>Портал поддержки малого </a:t>
            </a:r>
          </a:p>
          <a:p>
            <a:pPr algn="ctr"/>
            <a:r>
              <a:rPr lang="ru-RU" sz="3200" b="1" dirty="0">
                <a:solidFill>
                  <a:srgbClr val="562212"/>
                </a:solidFill>
                <a:latin typeface="Arial Black" pitchFamily="34" charset="0"/>
              </a:rPr>
              <a:t>и среднего предпринимательства </a:t>
            </a:r>
          </a:p>
          <a:p>
            <a:pPr algn="ctr"/>
            <a:r>
              <a:rPr lang="en-US" sz="3200" b="1" dirty="0">
                <a:solidFill>
                  <a:srgbClr val="562212"/>
                </a:solidFill>
                <a:latin typeface="Arial Black" pitchFamily="34" charset="0"/>
              </a:rPr>
              <a:t>www.</a:t>
            </a:r>
            <a:r>
              <a:rPr lang="ru-RU" sz="3700" b="1" dirty="0">
                <a:solidFill>
                  <a:srgbClr val="562212"/>
                </a:solidFill>
                <a:latin typeface="Arial Black" pitchFamily="34" charset="0"/>
              </a:rPr>
              <a:t>813</a:t>
            </a:r>
            <a:r>
              <a:rPr lang="en-US" sz="3700" b="1" dirty="0">
                <a:solidFill>
                  <a:srgbClr val="562212"/>
                </a:solidFill>
                <a:latin typeface="Arial Black" pitchFamily="34" charset="0"/>
              </a:rPr>
              <a:t>.</a:t>
            </a:r>
            <a:r>
              <a:rPr lang="en-US" sz="3700" b="1" dirty="0" err="1">
                <a:solidFill>
                  <a:srgbClr val="562212"/>
                </a:solidFill>
                <a:latin typeface="Arial Black" pitchFamily="34" charset="0"/>
              </a:rPr>
              <a:t>ru</a:t>
            </a:r>
            <a:endParaRPr lang="ru-RU" sz="3700" b="1" dirty="0">
              <a:solidFill>
                <a:srgbClr val="562212"/>
              </a:solidFill>
              <a:latin typeface="Arial Black" pitchFamily="34" charset="0"/>
            </a:endParaRPr>
          </a:p>
        </p:txBody>
      </p:sp>
      <p:sp>
        <p:nvSpPr>
          <p:cNvPr id="50" name="TextBox 4">
            <a:extLst>
              <a:ext uri="{FF2B5EF4-FFF2-40B4-BE49-F238E27FC236}">
                <a16:creationId xmlns:a16="http://schemas.microsoft.com/office/drawing/2014/main" xmlns="" id="{E4086434-9F00-4229-AF39-2C3B73162545}"/>
              </a:ext>
            </a:extLst>
          </p:cNvPr>
          <p:cNvSpPr txBox="1"/>
          <p:nvPr/>
        </p:nvSpPr>
        <p:spPr>
          <a:xfrm>
            <a:off x="375903" y="4969569"/>
            <a:ext cx="8120818" cy="446242"/>
          </a:xfrm>
          <a:prstGeom prst="rect">
            <a:avLst/>
          </a:prstGeom>
          <a:noFill/>
        </p:spPr>
        <p:txBody>
          <a:bodyPr wrap="square" lIns="91405" tIns="45703" rIns="91405" bIns="45703" rtlCol="0">
            <a:spAutoFit/>
          </a:bodyPr>
          <a:lstStyle/>
          <a:p>
            <a:pPr algn="ctr"/>
            <a:r>
              <a:rPr lang="ru-RU" sz="2300" b="1" dirty="0">
                <a:solidFill>
                  <a:srgbClr val="ED5338"/>
                </a:solidFill>
                <a:latin typeface="Arial" pitchFamily="34" charset="0"/>
                <a:cs typeface="Arial" pitchFamily="34" charset="0"/>
              </a:rPr>
              <a:t>Присоединяйтесь к нам в социальных сетях!</a:t>
            </a:r>
          </a:p>
        </p:txBody>
      </p:sp>
      <p:pic>
        <p:nvPicPr>
          <p:cNvPr id="51" name="Рисунок 8">
            <a:extLst>
              <a:ext uri="{FF2B5EF4-FFF2-40B4-BE49-F238E27FC236}">
                <a16:creationId xmlns:a16="http://schemas.microsoft.com/office/drawing/2014/main" xmlns="" id="{FBC44FDF-7966-4B4D-9162-0E14B24DDAE3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245540" y="3522083"/>
            <a:ext cx="2085788" cy="1818606"/>
          </a:xfrm>
          <a:prstGeom prst="rect">
            <a:avLst/>
          </a:prstGeom>
        </p:spPr>
      </p:pic>
      <p:pic>
        <p:nvPicPr>
          <p:cNvPr id="30" name="Picture 2" descr="C:\Users\au_nekrasova\Desktop\вебинар 02.06.2020\Новый рисунок (12).jpg"/>
          <p:cNvPicPr>
            <a:picLocks noChangeAspect="1" noChangeArrowheads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933"/>
          <a:stretch/>
        </p:blipFill>
        <p:spPr bwMode="auto">
          <a:xfrm>
            <a:off x="11326930" y="57364"/>
            <a:ext cx="2274874" cy="782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509407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/>
      <a:bodyPr wrap="square">
        <a:spAutoFit/>
      </a:bodyPr>
      <a:lstStyle>
        <a:defPPr>
          <a:lnSpc>
            <a:spcPct val="90000"/>
          </a:lnSpc>
          <a:defRPr sz="2800" dirty="0" smtClean="0">
            <a:solidFill>
              <a:srgbClr val="562212"/>
            </a:solidFill>
            <a:latin typeface="Arial Black" panose="020B0A04020102020204" pitchFamily="34" charset="0"/>
            <a:ea typeface="Roboto Black" panose="02000000000000000000" pitchFamily="2" charset="0"/>
          </a:defRPr>
        </a:defPPr>
      </a:lstStyle>
    </a:spDef>
    <a:lnDef>
      <a:spPr>
        <a:ln w="31750" cap="rnd">
          <a:solidFill>
            <a:srgbClr val="E04E39"/>
          </a:solidFill>
          <a:tailEnd type="oval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77C8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77C8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3_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77C8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14024</TotalTime>
  <Words>340</Words>
  <Application>Microsoft Office PowerPoint</Application>
  <PresentationFormat>Произвольный</PresentationFormat>
  <Paragraphs>105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Office Theme</vt:lpstr>
      <vt:lpstr>1_Тема Office</vt:lpstr>
      <vt:lpstr>2_Тема Office</vt:lpstr>
      <vt:lpstr>3_Тема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902</cp:revision>
  <cp:lastPrinted>2022-01-19T11:16:58Z</cp:lastPrinted>
  <dcterms:modified xsi:type="dcterms:W3CDTF">2022-03-18T12:06:27Z</dcterms:modified>
</cp:coreProperties>
</file>